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277" r:id="rId3"/>
    <p:sldId id="305" r:id="rId4"/>
    <p:sldId id="307" r:id="rId5"/>
    <p:sldId id="308" r:id="rId6"/>
    <p:sldId id="297" r:id="rId7"/>
    <p:sldId id="309" r:id="rId8"/>
    <p:sldId id="310" r:id="rId9"/>
    <p:sldId id="267" r:id="rId10"/>
    <p:sldId id="259" r:id="rId11"/>
    <p:sldId id="286" r:id="rId12"/>
    <p:sldId id="311" r:id="rId13"/>
    <p:sldId id="312" r:id="rId14"/>
    <p:sldId id="313" r:id="rId15"/>
    <p:sldId id="314" r:id="rId16"/>
    <p:sldId id="315" r:id="rId17"/>
    <p:sldId id="316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49" autoAdjust="0"/>
  </p:normalViewPr>
  <p:slideViewPr>
    <p:cSldViewPr snapToObjects="1">
      <p:cViewPr>
        <p:scale>
          <a:sx n="90" d="100"/>
          <a:sy n="90" d="100"/>
        </p:scale>
        <p:origin x="-81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Szilvi\00_2014-2020\Tervez&#233;s\PM\ME\00_Kik&#252;ld&#246;tt\0815\PM_allokaciok_140806_HAZAI_HASZN&#193;LATRA_jav_m&#243;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07950" h="0"/>
              <a:bevelB w="0" h="95250"/>
            </a:sp3d>
          </c:spPr>
          <c:dLbls>
            <c:dLbl>
              <c:idx val="0"/>
              <c:layout>
                <c:manualLayout>
                  <c:x val="5.4605700620161679E-3"/>
                  <c:y val="-0.26715298501882456"/>
                </c:manualLayout>
              </c:layout>
              <c:showVal val="1"/>
            </c:dLbl>
            <c:dLbl>
              <c:idx val="1"/>
              <c:layout>
                <c:manualLayout>
                  <c:x val="4.0954275465121259E-3"/>
                  <c:y val="-0.10853090016389745"/>
                </c:manualLayout>
              </c:layout>
              <c:showVal val="1"/>
            </c:dLbl>
            <c:dLbl>
              <c:idx val="2"/>
              <c:layout>
                <c:manualLayout>
                  <c:x val="1.3651425155040422E-3"/>
                  <c:y val="-0.2567173215415266"/>
                </c:manualLayout>
              </c:layout>
              <c:showVal val="1"/>
            </c:dLbl>
            <c:dLbl>
              <c:idx val="3"/>
              <c:layout>
                <c:manualLayout>
                  <c:x val="5.4605700620161679E-3"/>
                  <c:y val="-0.27967578119158182"/>
                </c:manualLayout>
              </c:layout>
              <c:showVal val="1"/>
            </c:dLbl>
            <c:dLbl>
              <c:idx val="4"/>
              <c:layout>
                <c:manualLayout>
                  <c:x val="5.0054647332924261E-17"/>
                  <c:y val="-0.12940222711849311"/>
                </c:manualLayout>
              </c:layout>
              <c:showVal val="1"/>
            </c:dLbl>
            <c:dLbl>
              <c:idx val="5"/>
              <c:layout>
                <c:manualLayout>
                  <c:x val="2.7302850310080835E-3"/>
                  <c:y val="-0.29845997545071801"/>
                </c:manualLayout>
              </c:layout>
              <c:showVal val="1"/>
            </c:dLbl>
            <c:dLbl>
              <c:idx val="6"/>
              <c:layout>
                <c:manualLayout>
                  <c:x val="-2.96038676846751E-2"/>
                  <c:y val="-0.37193615645645328"/>
                </c:manualLayout>
              </c:layout>
              <c:showVal val="1"/>
            </c:dLbl>
            <c:dLbl>
              <c:idx val="7"/>
              <c:layout>
                <c:manualLayout>
                  <c:x val="4.9492001247408685E-2"/>
                  <c:y val="-0.36412287402086185"/>
                </c:manualLayout>
              </c:layout>
              <c:showVal val="1"/>
            </c:dLbl>
            <c:dLbl>
              <c:idx val="8"/>
              <c:layout>
                <c:manualLayout>
                  <c:x val="5.4605700620161679E-3"/>
                  <c:y val="-0.2483687907596884"/>
                </c:manualLayout>
              </c:layout>
              <c:showVal val="1"/>
            </c:dLbl>
            <c:dLbl>
              <c:idx val="9"/>
              <c:layout>
                <c:manualLayout>
                  <c:x val="1.0921140124032235E-2"/>
                  <c:y val="-0.22332319841417367"/>
                </c:manualLayout>
              </c:layout>
              <c:showVal val="1"/>
            </c:dLbl>
            <c:dLbl>
              <c:idx val="10"/>
              <c:layout>
                <c:manualLayout>
                  <c:x val="2.7302850310080835E-3"/>
                  <c:y val="-0.11270516555481651"/>
                </c:manualLayout>
              </c:layout>
              <c:showVal val="1"/>
            </c:dLbl>
            <c:dLbl>
              <c:idx val="11"/>
              <c:layout>
                <c:manualLayout>
                  <c:x val="2.7302850310079842E-3"/>
                  <c:y val="-5.0091184691029592E-2"/>
                </c:manualLayout>
              </c:layout>
              <c:showVal val="1"/>
            </c:dLbl>
            <c:spPr>
              <a:solidFill>
                <a:schemeClr val="bg1"/>
              </a:solidFill>
            </c:spPr>
            <c:showVal val="1"/>
          </c:dLbls>
          <c:cat>
            <c:strRef>
              <c:f>Munka1!$H$18:$H$29</c:f>
              <c:strCache>
                <c:ptCount val="12"/>
                <c:pt idx="0">
                  <c:v>K+F+I </c:v>
                </c:pt>
                <c:pt idx="1">
                  <c:v>IKT </c:v>
                </c:pt>
                <c:pt idx="2">
                  <c:v>KKV </c:v>
                </c:pt>
                <c:pt idx="3">
                  <c:v>Energia </c:v>
                </c:pt>
                <c:pt idx="4">
                  <c:v>Éghajlati alkalmazkodás </c:v>
                </c:pt>
                <c:pt idx="5">
                  <c:v>Környezet megóvása </c:v>
                </c:pt>
                <c:pt idx="6">
                  <c:v>Közlekedés </c:v>
                </c:pt>
                <c:pt idx="7">
                  <c:v>Foglalkozatás </c:v>
                </c:pt>
                <c:pt idx="8">
                  <c:v>Társadalmi befogadás </c:v>
                </c:pt>
                <c:pt idx="9">
                  <c:v>Oktatás </c:v>
                </c:pt>
                <c:pt idx="10">
                  <c:v>Jó kormányzás </c:v>
                </c:pt>
                <c:pt idx="11">
                  <c:v>TS </c:v>
                </c:pt>
              </c:strCache>
            </c:strRef>
          </c:cat>
          <c:val>
            <c:numRef>
              <c:f>Munka1!$I$18:$I$29</c:f>
              <c:numCache>
                <c:formatCode>\ 0" Mrd Ft"</c:formatCode>
                <c:ptCount val="12"/>
                <c:pt idx="0">
                  <c:v>745.21247028788082</c:v>
                </c:pt>
                <c:pt idx="1">
                  <c:v>231.07701221892574</c:v>
                </c:pt>
                <c:pt idx="2">
                  <c:v>702.10779337408201</c:v>
                </c:pt>
                <c:pt idx="3">
                  <c:v>781.94894752397659</c:v>
                </c:pt>
                <c:pt idx="4">
                  <c:v>308.36088995247059</c:v>
                </c:pt>
                <c:pt idx="5">
                  <c:v>840.54659780015288</c:v>
                </c:pt>
                <c:pt idx="6">
                  <c:v>1156.7254202323527</c:v>
                </c:pt>
                <c:pt idx="7">
                  <c:v>1128.0060322317329</c:v>
                </c:pt>
                <c:pt idx="8">
                  <c:v>677.8389549712731</c:v>
                </c:pt>
                <c:pt idx="9">
                  <c:v>587.59591289055732</c:v>
                </c:pt>
                <c:pt idx="10">
                  <c:v>258.06581315014125</c:v>
                </c:pt>
                <c:pt idx="11">
                  <c:v>67.16098584458824</c:v>
                </c:pt>
              </c:numCache>
            </c:numRef>
          </c:val>
        </c:ser>
        <c:dLbls/>
        <c:shape val="cylinder"/>
        <c:axId val="85993344"/>
        <c:axId val="85994880"/>
        <c:axId val="0"/>
      </c:bar3DChart>
      <c:catAx>
        <c:axId val="85993344"/>
        <c:scaling>
          <c:orientation val="minMax"/>
        </c:scaling>
        <c:axPos val="b"/>
        <c:tickLblPos val="nextTo"/>
        <c:crossAx val="85994880"/>
        <c:crosses val="autoZero"/>
        <c:auto val="1"/>
        <c:lblAlgn val="ctr"/>
        <c:lblOffset val="100"/>
      </c:catAx>
      <c:valAx>
        <c:axId val="8599488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\ 0&quot; Mrd Ft&quot;" sourceLinked="1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8599334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35"/>
  <c:chart>
    <c:plotArea>
      <c:layout>
        <c:manualLayout>
          <c:layoutTarget val="inner"/>
          <c:xMode val="edge"/>
          <c:yMode val="edge"/>
          <c:x val="0.22770436732688351"/>
          <c:y val="0.13415002499722253"/>
          <c:w val="0.53731830483898113"/>
          <c:h val="0.81437305577158092"/>
        </c:manualLayout>
      </c:layout>
      <c:pieChart>
        <c:varyColors val="1"/>
        <c:dLbls/>
        <c:firstSliceAng val="0"/>
      </c:pieChart>
    </c:plotArea>
    <c:plotVisOnly val="1"/>
    <c:dispBlanksAs val="zero"/>
  </c:chart>
  <c:spPr>
    <a:ln>
      <a:noFill/>
    </a:ln>
  </c:sp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5F792-4E14-47E7-B351-E2EE9D08F862}" type="doc">
      <dgm:prSet loTypeId="urn:microsoft.com/office/officeart/2005/8/layout/pyramid2" loCatId="list" qsTypeId="urn:microsoft.com/office/officeart/2005/8/quickstyle/3d1" qsCatId="3D" csTypeId="urn:microsoft.com/office/officeart/2005/8/colors/accent0_3" csCatId="mainScheme" phldr="1"/>
      <dgm:spPr/>
    </dgm:pt>
    <dgm:pt modelId="{7472993E-1494-45D7-BCEC-9161062BD3B7}">
      <dgm:prSet phldrT="[Szöveg]" custT="1"/>
      <dgm:spPr>
        <a:xfrm>
          <a:off x="298374" y="1323429"/>
          <a:ext cx="2023290" cy="1638837"/>
        </a:xfr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hu-H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Nemzeti Fejlesztési Minisztérium / Miniszterelnökség (2013.07.31.)</a:t>
          </a:r>
        </a:p>
        <a:p>
          <a:r>
            <a:rPr lang="hu-H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Nemzeti Fejlesztési Ügynökség</a:t>
          </a:r>
        </a:p>
        <a:p>
          <a:r>
            <a:rPr lang="hu-H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irányító hatóságok + központi koordinációs egységek</a:t>
          </a:r>
          <a:endParaRPr lang="hu-H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8372AB9-42E8-4265-AC0F-3F258F98B102}" type="parTrans" cxnId="{3B9302E9-3CB1-4269-9F7D-F800B2BA184D}">
      <dgm:prSet/>
      <dgm:spPr/>
      <dgm:t>
        <a:bodyPr/>
        <a:lstStyle/>
        <a:p>
          <a:endParaRPr lang="hu-HU"/>
        </a:p>
      </dgm:t>
    </dgm:pt>
    <dgm:pt modelId="{488EC779-DAC6-48F1-B53A-FD6B162831AC}" type="sibTrans" cxnId="{3B9302E9-3CB1-4269-9F7D-F800B2BA184D}">
      <dgm:prSet/>
      <dgm:spPr/>
      <dgm:t>
        <a:bodyPr/>
        <a:lstStyle/>
        <a:p>
          <a:endParaRPr lang="hu-HU"/>
        </a:p>
      </dgm:t>
    </dgm:pt>
    <dgm:pt modelId="{D2CEA59A-3F0E-4D16-9F46-DCA6CA02DAAB}">
      <dgm:prSet phldrT="[Szöveg]" custT="1"/>
      <dgm:spPr>
        <a:xfrm>
          <a:off x="2026563" y="3089547"/>
          <a:ext cx="1582374" cy="975730"/>
        </a:xfr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hu-H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közreműködő szervezetek</a:t>
          </a:r>
          <a:endParaRPr lang="hu-H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8C5F5F9-8891-4AE3-B385-E9D330D30D60}" type="parTrans" cxnId="{ACBCF085-E988-4F30-8DBD-E4E97032CC43}">
      <dgm:prSet/>
      <dgm:spPr/>
      <dgm:t>
        <a:bodyPr/>
        <a:lstStyle/>
        <a:p>
          <a:endParaRPr lang="hu-HU"/>
        </a:p>
      </dgm:t>
    </dgm:pt>
    <dgm:pt modelId="{0B0C81E5-0454-4F1A-A7F5-C4A9FEE9BFDE}" type="sibTrans" cxnId="{ACBCF085-E988-4F30-8DBD-E4E97032CC43}">
      <dgm:prSet/>
      <dgm:spPr/>
      <dgm:t>
        <a:bodyPr/>
        <a:lstStyle/>
        <a:p>
          <a:endParaRPr lang="hu-HU"/>
        </a:p>
      </dgm:t>
    </dgm:pt>
    <dgm:pt modelId="{CFD91B3B-3669-4DB5-885B-B5BB14A91A34}">
      <dgm:prSet phldrT="[Szöveg]"/>
      <dgm:spPr>
        <a:xfrm>
          <a:off x="946445" y="479696"/>
          <a:ext cx="1656810" cy="670990"/>
        </a:xfr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r>
            <a:rPr lang="hu-H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Nemzeti Fejlesztési Kormánybizottság</a:t>
          </a:r>
          <a:endParaRPr lang="hu-H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6EE24E2-E5CC-431A-B58A-3BD30F21C2FA}" type="parTrans" cxnId="{794B743F-F3D5-4270-BB81-DB42741CF27F}">
      <dgm:prSet/>
      <dgm:spPr/>
      <dgm:t>
        <a:bodyPr/>
        <a:lstStyle/>
        <a:p>
          <a:endParaRPr lang="hu-HU"/>
        </a:p>
      </dgm:t>
    </dgm:pt>
    <dgm:pt modelId="{F7FFC0CD-6F7B-429A-9059-BB47D3C1ED97}" type="sibTrans" cxnId="{794B743F-F3D5-4270-BB81-DB42741CF27F}">
      <dgm:prSet/>
      <dgm:spPr/>
      <dgm:t>
        <a:bodyPr/>
        <a:lstStyle/>
        <a:p>
          <a:endParaRPr lang="hu-HU"/>
        </a:p>
      </dgm:t>
    </dgm:pt>
    <dgm:pt modelId="{E3811071-05B6-4D78-A80C-492B9D6F55F4}" type="pres">
      <dgm:prSet presAssocID="{3E35F792-4E14-47E7-B351-E2EE9D08F862}" presName="compositeShape" presStyleCnt="0">
        <dgm:presLayoutVars>
          <dgm:dir/>
          <dgm:resizeHandles/>
        </dgm:presLayoutVars>
      </dgm:prSet>
      <dgm:spPr/>
    </dgm:pt>
    <dgm:pt modelId="{5073C03F-F90E-4AF6-B245-A0477AE97765}" type="pres">
      <dgm:prSet presAssocID="{3E35F792-4E14-47E7-B351-E2EE9D08F862}" presName="pyramid" presStyleLbl="node1" presStyleIdx="0" presStyleCnt="1" custScaleX="116396" custScaleY="65663" custLinFactNeighborX="7890" custLinFactNeighborY="-4073"/>
      <dgm:spPr>
        <a:xfrm>
          <a:off x="730415" y="375662"/>
          <a:ext cx="2267631" cy="3224719"/>
        </a:xfrm>
        <a:prstGeom prst="triangl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E3B8F4E5-0429-450E-BA5C-46C5E2FDE27D}" type="pres">
      <dgm:prSet presAssocID="{3E35F792-4E14-47E7-B351-E2EE9D08F862}" presName="theList" presStyleCnt="0"/>
      <dgm:spPr/>
    </dgm:pt>
    <dgm:pt modelId="{10DA8676-4F6D-49FF-AAAA-C52AD803515D}" type="pres">
      <dgm:prSet presAssocID="{CFD91B3B-3669-4DB5-885B-B5BB14A91A34}" presName="aNode" presStyleLbl="fgAcc1" presStyleIdx="0" presStyleCnt="3" custScaleX="104057" custScaleY="68768" custLinFactNeighborX="-45643" custLinFactNeighborY="-840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E5B7AB98-52F1-4484-AFAB-4D9FD3F785BB}" type="pres">
      <dgm:prSet presAssocID="{CFD91B3B-3669-4DB5-885B-B5BB14A91A34}" presName="aSpace" presStyleCnt="0"/>
      <dgm:spPr/>
    </dgm:pt>
    <dgm:pt modelId="{A44EE56A-3BB7-4209-BE63-CE9DED8A8841}" type="pres">
      <dgm:prSet presAssocID="{7472993E-1494-45D7-BCEC-9161062BD3B7}" presName="aNode" presStyleLbl="fgAcc1" presStyleIdx="1" presStyleCnt="3" custScaleX="127074" custScaleY="224940" custLinFactNeighborX="-95601" custLinFactNeighborY="-270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859B3918-10C7-4826-B407-702A33265A44}" type="pres">
      <dgm:prSet presAssocID="{7472993E-1494-45D7-BCEC-9161062BD3B7}" presName="aSpace" presStyleCnt="0"/>
      <dgm:spPr/>
    </dgm:pt>
    <dgm:pt modelId="{F0061EED-898E-44C0-80DF-7EF137A7380B}" type="pres">
      <dgm:prSet presAssocID="{D2CEA59A-3F0E-4D16-9F46-DCA6CA02DAAB}" presName="aNode" presStyleLbl="fgAcc1" presStyleIdx="2" presStyleCnt="3" custScaleX="92716" custScaleY="90940" custLinFactY="-21709" custLinFactNeighborX="22956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EA158B64-D125-4B33-A771-78D8A26C786F}" type="pres">
      <dgm:prSet presAssocID="{D2CEA59A-3F0E-4D16-9F46-DCA6CA02DAAB}" presName="aSpace" presStyleCnt="0"/>
      <dgm:spPr/>
    </dgm:pt>
  </dgm:ptLst>
  <dgm:cxnLst>
    <dgm:cxn modelId="{3B9302E9-3CB1-4269-9F7D-F800B2BA184D}" srcId="{3E35F792-4E14-47E7-B351-E2EE9D08F862}" destId="{7472993E-1494-45D7-BCEC-9161062BD3B7}" srcOrd="1" destOrd="0" parTransId="{68372AB9-42E8-4265-AC0F-3F258F98B102}" sibTransId="{488EC779-DAC6-48F1-B53A-FD6B162831AC}"/>
    <dgm:cxn modelId="{794B743F-F3D5-4270-BB81-DB42741CF27F}" srcId="{3E35F792-4E14-47E7-B351-E2EE9D08F862}" destId="{CFD91B3B-3669-4DB5-885B-B5BB14A91A34}" srcOrd="0" destOrd="0" parTransId="{F6EE24E2-E5CC-431A-B58A-3BD30F21C2FA}" sibTransId="{F7FFC0CD-6F7B-429A-9059-BB47D3C1ED97}"/>
    <dgm:cxn modelId="{50AFF9DD-58E1-4F03-8822-2B4E2C49DEB4}" type="presOf" srcId="{7472993E-1494-45D7-BCEC-9161062BD3B7}" destId="{A44EE56A-3BB7-4209-BE63-CE9DED8A8841}" srcOrd="0" destOrd="0" presId="urn:microsoft.com/office/officeart/2005/8/layout/pyramid2"/>
    <dgm:cxn modelId="{3F0756DC-E10E-44BA-A3C0-2153D697157E}" type="presOf" srcId="{CFD91B3B-3669-4DB5-885B-B5BB14A91A34}" destId="{10DA8676-4F6D-49FF-AAAA-C52AD803515D}" srcOrd="0" destOrd="0" presId="urn:microsoft.com/office/officeart/2005/8/layout/pyramid2"/>
    <dgm:cxn modelId="{ACBCF085-E988-4F30-8DBD-E4E97032CC43}" srcId="{3E35F792-4E14-47E7-B351-E2EE9D08F862}" destId="{D2CEA59A-3F0E-4D16-9F46-DCA6CA02DAAB}" srcOrd="2" destOrd="0" parTransId="{68C5F5F9-8891-4AE3-B385-E9D330D30D60}" sibTransId="{0B0C81E5-0454-4F1A-A7F5-C4A9FEE9BFDE}"/>
    <dgm:cxn modelId="{7441F0C9-F038-4600-B3A1-520FD94BD8E1}" type="presOf" srcId="{3E35F792-4E14-47E7-B351-E2EE9D08F862}" destId="{E3811071-05B6-4D78-A80C-492B9D6F55F4}" srcOrd="0" destOrd="0" presId="urn:microsoft.com/office/officeart/2005/8/layout/pyramid2"/>
    <dgm:cxn modelId="{5240F527-9691-4ED9-AD94-291A537BAB98}" type="presOf" srcId="{D2CEA59A-3F0E-4D16-9F46-DCA6CA02DAAB}" destId="{F0061EED-898E-44C0-80DF-7EF137A7380B}" srcOrd="0" destOrd="0" presId="urn:microsoft.com/office/officeart/2005/8/layout/pyramid2"/>
    <dgm:cxn modelId="{49B2C586-B18A-4B9A-B830-3EA535903F9A}" type="presParOf" srcId="{E3811071-05B6-4D78-A80C-492B9D6F55F4}" destId="{5073C03F-F90E-4AF6-B245-A0477AE97765}" srcOrd="0" destOrd="0" presId="urn:microsoft.com/office/officeart/2005/8/layout/pyramid2"/>
    <dgm:cxn modelId="{8E208B68-6215-453F-BCED-645DE5D9BB87}" type="presParOf" srcId="{E3811071-05B6-4D78-A80C-492B9D6F55F4}" destId="{E3B8F4E5-0429-450E-BA5C-46C5E2FDE27D}" srcOrd="1" destOrd="0" presId="urn:microsoft.com/office/officeart/2005/8/layout/pyramid2"/>
    <dgm:cxn modelId="{9ED627CB-CF3A-4E35-9E3B-87A29119EC65}" type="presParOf" srcId="{E3B8F4E5-0429-450E-BA5C-46C5E2FDE27D}" destId="{10DA8676-4F6D-49FF-AAAA-C52AD803515D}" srcOrd="0" destOrd="0" presId="urn:microsoft.com/office/officeart/2005/8/layout/pyramid2"/>
    <dgm:cxn modelId="{33F0F91F-8B36-4083-B9E8-F47585597983}" type="presParOf" srcId="{E3B8F4E5-0429-450E-BA5C-46C5E2FDE27D}" destId="{E5B7AB98-52F1-4484-AFAB-4D9FD3F785BB}" srcOrd="1" destOrd="0" presId="urn:microsoft.com/office/officeart/2005/8/layout/pyramid2"/>
    <dgm:cxn modelId="{9902C278-8056-498A-81C2-4A24131D5FBD}" type="presParOf" srcId="{E3B8F4E5-0429-450E-BA5C-46C5E2FDE27D}" destId="{A44EE56A-3BB7-4209-BE63-CE9DED8A8841}" srcOrd="2" destOrd="0" presId="urn:microsoft.com/office/officeart/2005/8/layout/pyramid2"/>
    <dgm:cxn modelId="{E2C24F17-8B20-4649-AE73-E882AFCB47D4}" type="presParOf" srcId="{E3B8F4E5-0429-450E-BA5C-46C5E2FDE27D}" destId="{859B3918-10C7-4826-B407-702A33265A44}" srcOrd="3" destOrd="0" presId="urn:microsoft.com/office/officeart/2005/8/layout/pyramid2"/>
    <dgm:cxn modelId="{4958991D-EEAD-4885-B1D1-5ABC7E8679D9}" type="presParOf" srcId="{E3B8F4E5-0429-450E-BA5C-46C5E2FDE27D}" destId="{F0061EED-898E-44C0-80DF-7EF137A7380B}" srcOrd="4" destOrd="0" presId="urn:microsoft.com/office/officeart/2005/8/layout/pyramid2"/>
    <dgm:cxn modelId="{039037B4-7407-4E61-ACF8-5AA99335AC16}" type="presParOf" srcId="{E3B8F4E5-0429-450E-BA5C-46C5E2FDE27D}" destId="{EA158B64-D125-4B33-A771-78D8A26C786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3C03F-F90E-4AF6-B245-A0477AE97765}">
      <dsp:nvSpPr>
        <dsp:cNvPr id="0" name=""/>
        <dsp:cNvSpPr/>
      </dsp:nvSpPr>
      <dsp:spPr>
        <a:xfrm>
          <a:off x="581667" y="651238"/>
          <a:ext cx="2775713" cy="3265415"/>
        </a:xfrm>
        <a:prstGeom prst="triangl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DA8676-4F6D-49FF-AAAA-C52AD803515D}">
      <dsp:nvSpPr>
        <dsp:cNvPr id="0" name=""/>
        <dsp:cNvSpPr/>
      </dsp:nvSpPr>
      <dsp:spPr>
        <a:xfrm>
          <a:off x="1042430" y="398880"/>
          <a:ext cx="1612950" cy="647896"/>
        </a:xfrm>
        <a:prstGeom prst="round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Nemzeti Fejlesztési Kormánybizottság</a:t>
          </a:r>
          <a:endParaRPr lang="hu-H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042430" y="398880"/>
        <a:ext cx="1612950" cy="647896"/>
      </dsp:txXfrm>
    </dsp:sp>
    <dsp:sp modelId="{A44EE56A-3BB7-4209-BE63-CE9DED8A8841}">
      <dsp:nvSpPr>
        <dsp:cNvPr id="0" name=""/>
        <dsp:cNvSpPr/>
      </dsp:nvSpPr>
      <dsp:spPr>
        <a:xfrm>
          <a:off x="89659" y="1231661"/>
          <a:ext cx="1969729" cy="2119269"/>
        </a:xfrm>
        <a:prstGeom prst="round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Nemzeti Fejlesztési Minisztérium / Miniszterelnökség (2013.07.31.)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Nemzeti Fejlesztési Ügynökség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irányító hatóságok + központi koordinációs egységek</a:t>
          </a:r>
          <a:endParaRPr lang="hu-H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89659" y="1231661"/>
        <a:ext cx="1969729" cy="2119269"/>
      </dsp:txXfrm>
    </dsp:sp>
    <dsp:sp modelId="{F0061EED-898E-44C0-80DF-7EF137A7380B}">
      <dsp:nvSpPr>
        <dsp:cNvPr id="0" name=""/>
        <dsp:cNvSpPr/>
      </dsp:nvSpPr>
      <dsp:spPr>
        <a:xfrm>
          <a:off x="2193655" y="3178268"/>
          <a:ext cx="1437158" cy="856790"/>
        </a:xfrm>
        <a:prstGeom prst="roundRect">
          <a:avLst/>
        </a:prstGeom>
        <a:solidFill>
          <a:srgbClr val="EEECE1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közreműködő szervezetek</a:t>
          </a:r>
          <a:endParaRPr lang="hu-H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93655" y="3178268"/>
        <a:ext cx="1437158" cy="856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0.88021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480720" cy="373955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CDE7C-03F0-4A93-A495-AD401D8179DA}" type="datetimeFigureOut">
              <a:rPr lang="hu-HU" smtClean="0"/>
              <a:pPr/>
              <a:t>2014.11.05.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AD3C7-3B4B-4A25-9FAA-F45B8ADA6D7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2339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D3C7-3B4B-4A25-9FAA-F45B8ADA6D7F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3340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D3C7-3B4B-4A25-9FAA-F45B8ADA6D7F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015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958D6-5044-43B6-B9B7-4EA2B063B2D9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2338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D3C7-3B4B-4A25-9FAA-F45B8ADA6D7F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1406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1525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6264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9277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1256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076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3108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5341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317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274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2014.11.05.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0973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448-F6D5-4A0E-BA3B-A979310BDC26}" type="datetimeFigureOut">
              <a:rPr lang="hu-HU" smtClean="0"/>
              <a:pPr/>
              <a:t>2014.11.05.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92F-423A-4B2F-819A-04E49CF4C524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61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427984" y="2060848"/>
            <a:ext cx="4716016" cy="1800200"/>
          </a:xfrm>
        </p:spPr>
        <p:txBody>
          <a:bodyPr/>
          <a:lstStyle/>
          <a:p>
            <a:pPr algn="ctr"/>
            <a:r>
              <a:rPr lang="hu-HU" sz="2800" dirty="0" smtClean="0"/>
              <a:t>Megújuló fejlesztéspolitika </a:t>
            </a:r>
            <a:br>
              <a:rPr lang="hu-HU" sz="2800" dirty="0" smtClean="0"/>
            </a:br>
            <a:r>
              <a:rPr lang="hu-HU" sz="2800" dirty="0" smtClean="0"/>
              <a:t>a 2014-2020 időszakban</a:t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061" y="476672"/>
            <a:ext cx="9123939" cy="704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 </a:t>
            </a:r>
            <a:r>
              <a:rPr lang="hu-HU" sz="3200" dirty="0" smtClean="0">
                <a:solidFill>
                  <a:schemeClr val="bg1"/>
                </a:solidFill>
              </a:rPr>
              <a:t>A </a:t>
            </a:r>
            <a:r>
              <a:rPr lang="hu-HU" sz="3200" dirty="0" err="1" smtClean="0">
                <a:solidFill>
                  <a:schemeClr val="bg1"/>
                </a:solidFill>
              </a:rPr>
              <a:t>KSZ-ek</a:t>
            </a:r>
            <a:r>
              <a:rPr lang="hu-HU" sz="3200" dirty="0" smtClean="0">
                <a:solidFill>
                  <a:schemeClr val="bg1"/>
                </a:solidFill>
              </a:rPr>
              <a:t> feladatait átvevő központi költségvetési szervek</a:t>
            </a:r>
            <a:br>
              <a:rPr lang="hu-HU" sz="3200" dirty="0" smtClean="0">
                <a:solidFill>
                  <a:schemeClr val="bg1"/>
                </a:solidFill>
              </a:rPr>
            </a:br>
            <a:endParaRPr lang="hu-HU" sz="3200" dirty="0" smtClean="0">
              <a:solidFill>
                <a:schemeClr val="bg1"/>
              </a:solidFill>
            </a:endParaRPr>
          </a:p>
        </p:txBody>
      </p:sp>
      <p:grpSp>
        <p:nvGrpSpPr>
          <p:cNvPr id="6" name="Group 64"/>
          <p:cNvGrpSpPr/>
          <p:nvPr/>
        </p:nvGrpSpPr>
        <p:grpSpPr>
          <a:xfrm>
            <a:off x="4844597" y="1677054"/>
            <a:ext cx="4047883" cy="622964"/>
            <a:chOff x="5097016" y="1520740"/>
            <a:chExt cx="4536344" cy="828140"/>
          </a:xfrm>
        </p:grpSpPr>
        <p:sp>
          <p:nvSpPr>
            <p:cNvPr id="7" name="Rectangle 150"/>
            <p:cNvSpPr/>
            <p:nvPr/>
          </p:nvSpPr>
          <p:spPr>
            <a:xfrm>
              <a:off x="5097016" y="1520740"/>
              <a:ext cx="1152128" cy="828140"/>
            </a:xfrm>
            <a:prstGeom prst="rect">
              <a:avLst/>
            </a:prstGeom>
            <a:solidFill>
              <a:srgbClr val="4066AA"/>
            </a:solidFill>
            <a:ln>
              <a:solidFill>
                <a:srgbClr val="003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KIKSZ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51"/>
            <p:cNvSpPr/>
            <p:nvPr/>
          </p:nvSpPr>
          <p:spPr>
            <a:xfrm>
              <a:off x="6321152" y="1520788"/>
              <a:ext cx="1152000" cy="36004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KÖZOP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53"/>
            <p:cNvSpPr/>
            <p:nvPr/>
          </p:nvSpPr>
          <p:spPr>
            <a:xfrm>
              <a:off x="8193360" y="1520740"/>
              <a:ext cx="1440000" cy="828140"/>
            </a:xfrm>
            <a:prstGeom prst="rect">
              <a:avLst/>
            </a:prstGeom>
            <a:solidFill>
              <a:srgbClr val="E3A780"/>
            </a:solidFill>
            <a:ln>
              <a:solidFill>
                <a:srgbClr val="809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NFM</a:t>
              </a:r>
            </a:p>
          </p:txBody>
        </p:sp>
        <p:sp>
          <p:nvSpPr>
            <p:cNvPr id="10" name="Rectangle 290"/>
            <p:cNvSpPr/>
            <p:nvPr/>
          </p:nvSpPr>
          <p:spPr>
            <a:xfrm>
              <a:off x="6321152" y="1988840"/>
              <a:ext cx="1152000" cy="36004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KIOP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Elbow Connector 293"/>
            <p:cNvCxnSpPr>
              <a:stCxn id="8" idx="3"/>
              <a:endCxn id="9" idx="1"/>
            </p:cNvCxnSpPr>
            <p:nvPr/>
          </p:nvCxnSpPr>
          <p:spPr>
            <a:xfrm>
              <a:off x="7473152" y="1700808"/>
              <a:ext cx="720208" cy="23400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295"/>
            <p:cNvCxnSpPr>
              <a:stCxn id="10" idx="3"/>
              <a:endCxn id="9" idx="1"/>
            </p:cNvCxnSpPr>
            <p:nvPr/>
          </p:nvCxnSpPr>
          <p:spPr>
            <a:xfrm flipV="1">
              <a:off x="7473152" y="1934810"/>
              <a:ext cx="720208" cy="23405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65"/>
          <p:cNvGrpSpPr/>
          <p:nvPr/>
        </p:nvGrpSpPr>
        <p:grpSpPr>
          <a:xfrm>
            <a:off x="4844597" y="3228763"/>
            <a:ext cx="4047883" cy="362180"/>
            <a:chOff x="5097016" y="3068960"/>
            <a:chExt cx="4536344" cy="828092"/>
          </a:xfrm>
        </p:grpSpPr>
        <p:sp>
          <p:nvSpPr>
            <p:cNvPr id="14" name="Rectangle 155"/>
            <p:cNvSpPr/>
            <p:nvPr/>
          </p:nvSpPr>
          <p:spPr>
            <a:xfrm>
              <a:off x="5097016" y="3068960"/>
              <a:ext cx="1152128" cy="828092"/>
            </a:xfrm>
            <a:prstGeom prst="rect">
              <a:avLst/>
            </a:prstGeom>
            <a:solidFill>
              <a:srgbClr val="4066AA"/>
            </a:solidFill>
            <a:ln>
              <a:solidFill>
                <a:srgbClr val="003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NKEK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7"/>
            <p:cNvSpPr/>
            <p:nvPr/>
          </p:nvSpPr>
          <p:spPr>
            <a:xfrm>
              <a:off x="6321152" y="3068960"/>
              <a:ext cx="1152000" cy="36004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KEOP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8"/>
            <p:cNvSpPr/>
            <p:nvPr/>
          </p:nvSpPr>
          <p:spPr>
            <a:xfrm>
              <a:off x="8193360" y="3068960"/>
              <a:ext cx="1440000" cy="828092"/>
            </a:xfrm>
            <a:prstGeom prst="rect">
              <a:avLst/>
            </a:prstGeom>
            <a:solidFill>
              <a:srgbClr val="E3A780"/>
            </a:solidFill>
            <a:ln>
              <a:solidFill>
                <a:srgbClr val="809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NFM</a:t>
              </a:r>
            </a:p>
          </p:txBody>
        </p:sp>
        <p:sp>
          <p:nvSpPr>
            <p:cNvPr id="17" name="Rectangle 297"/>
            <p:cNvSpPr/>
            <p:nvPr/>
          </p:nvSpPr>
          <p:spPr>
            <a:xfrm>
              <a:off x="6321152" y="3537012"/>
              <a:ext cx="1152000" cy="36004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KIOP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Elbow Connector 300"/>
            <p:cNvCxnSpPr>
              <a:stCxn id="15" idx="3"/>
              <a:endCxn id="16" idx="1"/>
            </p:cNvCxnSpPr>
            <p:nvPr/>
          </p:nvCxnSpPr>
          <p:spPr>
            <a:xfrm>
              <a:off x="7473152" y="3248980"/>
              <a:ext cx="720208" cy="23402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302"/>
            <p:cNvCxnSpPr>
              <a:stCxn id="17" idx="3"/>
              <a:endCxn id="16" idx="1"/>
            </p:cNvCxnSpPr>
            <p:nvPr/>
          </p:nvCxnSpPr>
          <p:spPr>
            <a:xfrm flipV="1">
              <a:off x="7473152" y="3483006"/>
              <a:ext cx="720208" cy="23402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66"/>
          <p:cNvGrpSpPr/>
          <p:nvPr/>
        </p:nvGrpSpPr>
        <p:grpSpPr>
          <a:xfrm>
            <a:off x="4844597" y="4711198"/>
            <a:ext cx="4047883" cy="1120715"/>
            <a:chOff x="5097016" y="4509120"/>
            <a:chExt cx="4536344" cy="1728192"/>
          </a:xfrm>
        </p:grpSpPr>
        <p:sp>
          <p:nvSpPr>
            <p:cNvPr id="21" name="Rectangle 160"/>
            <p:cNvSpPr/>
            <p:nvPr/>
          </p:nvSpPr>
          <p:spPr>
            <a:xfrm>
              <a:off x="5097016" y="4509216"/>
              <a:ext cx="1152128" cy="1728096"/>
            </a:xfrm>
            <a:prstGeom prst="rect">
              <a:avLst/>
            </a:prstGeom>
            <a:solidFill>
              <a:srgbClr val="4066AA"/>
            </a:solidFill>
            <a:ln>
              <a:solidFill>
                <a:srgbClr val="003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ESZA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61"/>
            <p:cNvSpPr/>
            <p:nvPr/>
          </p:nvSpPr>
          <p:spPr>
            <a:xfrm>
              <a:off x="6321152" y="4509120"/>
              <a:ext cx="1152000" cy="36004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TÁMOP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62"/>
            <p:cNvSpPr/>
            <p:nvPr/>
          </p:nvSpPr>
          <p:spPr>
            <a:xfrm>
              <a:off x="8193360" y="4509120"/>
              <a:ext cx="1440000" cy="1224136"/>
            </a:xfrm>
            <a:prstGeom prst="rect">
              <a:avLst/>
            </a:prstGeom>
            <a:solidFill>
              <a:srgbClr val="BABBBC"/>
            </a:solidFill>
            <a:ln>
              <a:solidFill>
                <a:srgbClr val="809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EMMI</a:t>
              </a:r>
            </a:p>
          </p:txBody>
        </p:sp>
        <p:sp>
          <p:nvSpPr>
            <p:cNvPr id="24" name="Rectangle 164"/>
            <p:cNvSpPr/>
            <p:nvPr/>
          </p:nvSpPr>
          <p:spPr>
            <a:xfrm>
              <a:off x="6321152" y="5877272"/>
              <a:ext cx="1152000" cy="36004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KMOP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67"/>
            <p:cNvSpPr/>
            <p:nvPr/>
          </p:nvSpPr>
          <p:spPr>
            <a:xfrm>
              <a:off x="8193360" y="5877272"/>
              <a:ext cx="1440000" cy="360040"/>
            </a:xfrm>
            <a:prstGeom prst="rect">
              <a:avLst/>
            </a:prstGeom>
            <a:solidFill>
              <a:srgbClr val="C792C6"/>
            </a:solidFill>
            <a:ln>
              <a:solidFill>
                <a:srgbClr val="809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 Regio</a:t>
              </a:r>
            </a:p>
          </p:txBody>
        </p:sp>
        <p:cxnSp>
          <p:nvCxnSpPr>
            <p:cNvPr id="26" name="Straight Arrow Connector 289"/>
            <p:cNvCxnSpPr>
              <a:stCxn id="24" idx="3"/>
              <a:endCxn id="25" idx="1"/>
            </p:cNvCxnSpPr>
            <p:nvPr/>
          </p:nvCxnSpPr>
          <p:spPr>
            <a:xfrm>
              <a:off x="7473152" y="6057292"/>
              <a:ext cx="720208" cy="0"/>
            </a:xfrm>
            <a:prstGeom prst="straightConnector1">
              <a:avLst/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303"/>
            <p:cNvSpPr/>
            <p:nvPr/>
          </p:nvSpPr>
          <p:spPr>
            <a:xfrm>
              <a:off x="6321152" y="4941168"/>
              <a:ext cx="1152000" cy="36004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TIOP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04"/>
            <p:cNvSpPr/>
            <p:nvPr/>
          </p:nvSpPr>
          <p:spPr>
            <a:xfrm>
              <a:off x="6321152" y="5373216"/>
              <a:ext cx="1152000" cy="36004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HEFOP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Elbow Connector 307"/>
            <p:cNvCxnSpPr>
              <a:stCxn id="22" idx="3"/>
              <a:endCxn id="23" idx="1"/>
            </p:cNvCxnSpPr>
            <p:nvPr/>
          </p:nvCxnSpPr>
          <p:spPr>
            <a:xfrm>
              <a:off x="7473152" y="4689140"/>
              <a:ext cx="720208" cy="4320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309"/>
            <p:cNvCxnSpPr>
              <a:stCxn id="27" idx="3"/>
              <a:endCxn id="23" idx="1"/>
            </p:cNvCxnSpPr>
            <p:nvPr/>
          </p:nvCxnSpPr>
          <p:spPr>
            <a:xfrm>
              <a:off x="7473152" y="5121188"/>
              <a:ext cx="720208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11"/>
            <p:cNvCxnSpPr>
              <a:stCxn id="28" idx="3"/>
              <a:endCxn id="23" idx="1"/>
            </p:cNvCxnSpPr>
            <p:nvPr/>
          </p:nvCxnSpPr>
          <p:spPr>
            <a:xfrm flipV="1">
              <a:off x="7473152" y="5121188"/>
              <a:ext cx="720208" cy="4320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63"/>
          <p:cNvGrpSpPr/>
          <p:nvPr/>
        </p:nvGrpSpPr>
        <p:grpSpPr>
          <a:xfrm>
            <a:off x="107503" y="1756882"/>
            <a:ext cx="4449061" cy="4075032"/>
            <a:chOff x="272480" y="1124744"/>
            <a:chExt cx="4536504" cy="5112528"/>
          </a:xfrm>
        </p:grpSpPr>
        <p:sp>
          <p:nvSpPr>
            <p:cNvPr id="33" name="Rectangle 6"/>
            <p:cNvSpPr/>
            <p:nvPr/>
          </p:nvSpPr>
          <p:spPr>
            <a:xfrm>
              <a:off x="272480" y="1124744"/>
              <a:ext cx="1152000" cy="5112528"/>
            </a:xfrm>
            <a:prstGeom prst="rect">
              <a:avLst/>
            </a:prstGeom>
            <a:solidFill>
              <a:srgbClr val="4066AA"/>
            </a:solidFill>
            <a:ln>
              <a:solidFill>
                <a:srgbClr val="0033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MAG</a:t>
              </a:r>
            </a:p>
          </p:txBody>
        </p:sp>
        <p:sp>
          <p:nvSpPr>
            <p:cNvPr id="34" name="Rectangle 8"/>
            <p:cNvSpPr/>
            <p:nvPr/>
          </p:nvSpPr>
          <p:spPr>
            <a:xfrm>
              <a:off x="3368824" y="1124744"/>
              <a:ext cx="1440160" cy="792128"/>
            </a:xfrm>
            <a:prstGeom prst="rect">
              <a:avLst/>
            </a:prstGeom>
            <a:solidFill>
              <a:srgbClr val="98C6EA"/>
            </a:solidFill>
            <a:ln>
              <a:solidFill>
                <a:srgbClr val="809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Miniszterelnökség</a:t>
              </a:r>
            </a:p>
          </p:txBody>
        </p:sp>
        <p:sp>
          <p:nvSpPr>
            <p:cNvPr id="35" name="Rectangle 9"/>
            <p:cNvSpPr/>
            <p:nvPr/>
          </p:nvSpPr>
          <p:spPr>
            <a:xfrm>
              <a:off x="1496616" y="1556832"/>
              <a:ext cx="1152128" cy="36004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EKOP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2"/>
            <p:cNvSpPr/>
            <p:nvPr/>
          </p:nvSpPr>
          <p:spPr>
            <a:xfrm>
              <a:off x="1496616" y="1988879"/>
              <a:ext cx="1152128" cy="36000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Nem EUs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14"/>
            <p:cNvSpPr/>
            <p:nvPr/>
          </p:nvSpPr>
          <p:spPr>
            <a:xfrm>
              <a:off x="3368824" y="1988879"/>
              <a:ext cx="1440160" cy="360000"/>
            </a:xfrm>
            <a:prstGeom prst="rect">
              <a:avLst/>
            </a:prstGeom>
            <a:solidFill>
              <a:srgbClr val="E3A780"/>
            </a:solidFill>
            <a:ln>
              <a:solidFill>
                <a:srgbClr val="809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NFM</a:t>
              </a:r>
            </a:p>
          </p:txBody>
        </p:sp>
        <p:sp>
          <p:nvSpPr>
            <p:cNvPr id="38" name="Rectangle 15"/>
            <p:cNvSpPr/>
            <p:nvPr/>
          </p:nvSpPr>
          <p:spPr>
            <a:xfrm>
              <a:off x="1496616" y="2420928"/>
              <a:ext cx="1152128" cy="36000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GOP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17"/>
            <p:cNvSpPr/>
            <p:nvPr/>
          </p:nvSpPr>
          <p:spPr>
            <a:xfrm>
              <a:off x="3368824" y="2420928"/>
              <a:ext cx="1440160" cy="792008"/>
            </a:xfrm>
            <a:prstGeom prst="rect">
              <a:avLst/>
            </a:prstGeom>
            <a:solidFill>
              <a:srgbClr val="80BEC9"/>
            </a:solidFill>
            <a:ln>
              <a:solidFill>
                <a:srgbClr val="809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NGM</a:t>
              </a:r>
            </a:p>
          </p:txBody>
        </p:sp>
        <p:sp>
          <p:nvSpPr>
            <p:cNvPr id="40" name="Rectangle 37"/>
            <p:cNvSpPr/>
            <p:nvPr/>
          </p:nvSpPr>
          <p:spPr>
            <a:xfrm>
              <a:off x="1496616" y="3284984"/>
              <a:ext cx="1152128" cy="36000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KMOP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39"/>
            <p:cNvSpPr/>
            <p:nvPr/>
          </p:nvSpPr>
          <p:spPr>
            <a:xfrm>
              <a:off x="3368824" y="3284984"/>
              <a:ext cx="1440160" cy="360000"/>
            </a:xfrm>
            <a:prstGeom prst="rect">
              <a:avLst/>
            </a:prstGeom>
            <a:solidFill>
              <a:srgbClr val="C792C6"/>
            </a:solidFill>
            <a:ln>
              <a:solidFill>
                <a:srgbClr val="809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Pro Regio</a:t>
              </a:r>
            </a:p>
          </p:txBody>
        </p:sp>
        <p:sp>
          <p:nvSpPr>
            <p:cNvPr id="42" name="Rectangle 40"/>
            <p:cNvSpPr/>
            <p:nvPr/>
          </p:nvSpPr>
          <p:spPr>
            <a:xfrm>
              <a:off x="1496616" y="3717032"/>
              <a:ext cx="1152128" cy="36000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NYDOP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1"/>
            <p:cNvSpPr/>
            <p:nvPr/>
          </p:nvSpPr>
          <p:spPr>
            <a:xfrm>
              <a:off x="3368824" y="3717032"/>
              <a:ext cx="1440160" cy="360000"/>
            </a:xfrm>
            <a:prstGeom prst="rect">
              <a:avLst/>
            </a:prstGeom>
            <a:solidFill>
              <a:srgbClr val="CF989C"/>
            </a:solidFill>
            <a:ln>
              <a:solidFill>
                <a:srgbClr val="809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NyDRFÜ</a:t>
              </a:r>
            </a:p>
          </p:txBody>
        </p:sp>
        <p:sp>
          <p:nvSpPr>
            <p:cNvPr id="44" name="Rectangle 46"/>
            <p:cNvSpPr/>
            <p:nvPr/>
          </p:nvSpPr>
          <p:spPr>
            <a:xfrm>
              <a:off x="1496616" y="4149080"/>
              <a:ext cx="1152128" cy="36000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DAOP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7"/>
            <p:cNvSpPr/>
            <p:nvPr/>
          </p:nvSpPr>
          <p:spPr>
            <a:xfrm>
              <a:off x="3368824" y="4149080"/>
              <a:ext cx="1440160" cy="360000"/>
            </a:xfrm>
            <a:prstGeom prst="rect">
              <a:avLst/>
            </a:prstGeom>
            <a:solidFill>
              <a:srgbClr val="CF989C"/>
            </a:solidFill>
            <a:ln>
              <a:solidFill>
                <a:srgbClr val="809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DARFÜ</a:t>
              </a:r>
            </a:p>
          </p:txBody>
        </p:sp>
        <p:sp>
          <p:nvSpPr>
            <p:cNvPr id="46" name="Rectangle 49"/>
            <p:cNvSpPr/>
            <p:nvPr/>
          </p:nvSpPr>
          <p:spPr>
            <a:xfrm>
              <a:off x="1496616" y="4581128"/>
              <a:ext cx="1152128" cy="36000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ÉAOP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50"/>
            <p:cNvSpPr/>
            <p:nvPr/>
          </p:nvSpPr>
          <p:spPr>
            <a:xfrm>
              <a:off x="3368824" y="4581128"/>
              <a:ext cx="1440160" cy="360000"/>
            </a:xfrm>
            <a:prstGeom prst="rect">
              <a:avLst/>
            </a:prstGeom>
            <a:solidFill>
              <a:srgbClr val="CF989C"/>
            </a:solidFill>
            <a:ln>
              <a:solidFill>
                <a:srgbClr val="809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ÉARFÜ</a:t>
              </a:r>
            </a:p>
          </p:txBody>
        </p:sp>
        <p:sp>
          <p:nvSpPr>
            <p:cNvPr id="48" name="Rectangle 52"/>
            <p:cNvSpPr/>
            <p:nvPr/>
          </p:nvSpPr>
          <p:spPr>
            <a:xfrm>
              <a:off x="1496616" y="5013176"/>
              <a:ext cx="1152128" cy="36000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ÉMOP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53"/>
            <p:cNvSpPr/>
            <p:nvPr/>
          </p:nvSpPr>
          <p:spPr>
            <a:xfrm>
              <a:off x="3368824" y="5013176"/>
              <a:ext cx="1440160" cy="360000"/>
            </a:xfrm>
            <a:prstGeom prst="rect">
              <a:avLst/>
            </a:prstGeom>
            <a:solidFill>
              <a:srgbClr val="CF989C"/>
            </a:solidFill>
            <a:ln>
              <a:solidFill>
                <a:srgbClr val="809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ÉMRFÜ (Norda)</a:t>
              </a:r>
            </a:p>
          </p:txBody>
        </p:sp>
        <p:sp>
          <p:nvSpPr>
            <p:cNvPr id="50" name="Rectangle 55"/>
            <p:cNvSpPr/>
            <p:nvPr/>
          </p:nvSpPr>
          <p:spPr>
            <a:xfrm>
              <a:off x="1496616" y="5445224"/>
              <a:ext cx="1152128" cy="36000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KDOP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6"/>
            <p:cNvSpPr/>
            <p:nvPr/>
          </p:nvSpPr>
          <p:spPr>
            <a:xfrm>
              <a:off x="3368824" y="5445224"/>
              <a:ext cx="1440160" cy="360000"/>
            </a:xfrm>
            <a:prstGeom prst="rect">
              <a:avLst/>
            </a:prstGeom>
            <a:solidFill>
              <a:srgbClr val="CF989C"/>
            </a:solidFill>
            <a:ln>
              <a:solidFill>
                <a:srgbClr val="809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KDRFÜ</a:t>
              </a:r>
            </a:p>
          </p:txBody>
        </p:sp>
        <p:sp>
          <p:nvSpPr>
            <p:cNvPr id="52" name="Rectangle 58"/>
            <p:cNvSpPr/>
            <p:nvPr/>
          </p:nvSpPr>
          <p:spPr>
            <a:xfrm>
              <a:off x="1496616" y="5877272"/>
              <a:ext cx="1152128" cy="36000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DDOP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9"/>
            <p:cNvSpPr/>
            <p:nvPr/>
          </p:nvSpPr>
          <p:spPr>
            <a:xfrm>
              <a:off x="3368824" y="5877272"/>
              <a:ext cx="1440160" cy="360000"/>
            </a:xfrm>
            <a:prstGeom prst="rect">
              <a:avLst/>
            </a:prstGeom>
            <a:solidFill>
              <a:srgbClr val="CF989C"/>
            </a:solidFill>
            <a:ln>
              <a:solidFill>
                <a:srgbClr val="8099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DDRFÜ</a:t>
              </a:r>
            </a:p>
          </p:txBody>
        </p:sp>
        <p:cxnSp>
          <p:nvCxnSpPr>
            <p:cNvPr id="54" name="Straight Arrow Connector 250"/>
            <p:cNvCxnSpPr>
              <a:stCxn id="36" idx="3"/>
              <a:endCxn id="37" idx="1"/>
            </p:cNvCxnSpPr>
            <p:nvPr/>
          </p:nvCxnSpPr>
          <p:spPr>
            <a:xfrm>
              <a:off x="2648744" y="2168879"/>
              <a:ext cx="720080" cy="0"/>
            </a:xfrm>
            <a:prstGeom prst="straightConnector1">
              <a:avLst/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257"/>
            <p:cNvCxnSpPr>
              <a:stCxn id="40" idx="3"/>
              <a:endCxn id="41" idx="1"/>
            </p:cNvCxnSpPr>
            <p:nvPr/>
          </p:nvCxnSpPr>
          <p:spPr>
            <a:xfrm>
              <a:off x="2648744" y="3464984"/>
              <a:ext cx="720080" cy="0"/>
            </a:xfrm>
            <a:prstGeom prst="straightConnector1">
              <a:avLst/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259"/>
            <p:cNvCxnSpPr>
              <a:stCxn id="42" idx="3"/>
              <a:endCxn id="43" idx="1"/>
            </p:cNvCxnSpPr>
            <p:nvPr/>
          </p:nvCxnSpPr>
          <p:spPr>
            <a:xfrm>
              <a:off x="2648744" y="3897032"/>
              <a:ext cx="720080" cy="0"/>
            </a:xfrm>
            <a:prstGeom prst="straightConnector1">
              <a:avLst/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261"/>
            <p:cNvCxnSpPr>
              <a:stCxn id="44" idx="3"/>
              <a:endCxn id="45" idx="1"/>
            </p:cNvCxnSpPr>
            <p:nvPr/>
          </p:nvCxnSpPr>
          <p:spPr>
            <a:xfrm>
              <a:off x="2648744" y="4329080"/>
              <a:ext cx="720080" cy="0"/>
            </a:xfrm>
            <a:prstGeom prst="straightConnector1">
              <a:avLst/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274"/>
            <p:cNvCxnSpPr>
              <a:stCxn id="46" idx="3"/>
              <a:endCxn id="47" idx="1"/>
            </p:cNvCxnSpPr>
            <p:nvPr/>
          </p:nvCxnSpPr>
          <p:spPr>
            <a:xfrm>
              <a:off x="2648744" y="4761128"/>
              <a:ext cx="720080" cy="0"/>
            </a:xfrm>
            <a:prstGeom prst="straightConnector1">
              <a:avLst/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276"/>
            <p:cNvCxnSpPr>
              <a:stCxn id="48" idx="3"/>
              <a:endCxn id="49" idx="1"/>
            </p:cNvCxnSpPr>
            <p:nvPr/>
          </p:nvCxnSpPr>
          <p:spPr>
            <a:xfrm>
              <a:off x="2648744" y="5193176"/>
              <a:ext cx="720080" cy="0"/>
            </a:xfrm>
            <a:prstGeom prst="straightConnector1">
              <a:avLst/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278"/>
            <p:cNvCxnSpPr>
              <a:stCxn id="50" idx="3"/>
              <a:endCxn id="51" idx="1"/>
            </p:cNvCxnSpPr>
            <p:nvPr/>
          </p:nvCxnSpPr>
          <p:spPr>
            <a:xfrm>
              <a:off x="2648744" y="5625224"/>
              <a:ext cx="720080" cy="0"/>
            </a:xfrm>
            <a:prstGeom prst="straightConnector1">
              <a:avLst/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281"/>
            <p:cNvCxnSpPr>
              <a:stCxn id="52" idx="3"/>
              <a:endCxn id="53" idx="1"/>
            </p:cNvCxnSpPr>
            <p:nvPr/>
          </p:nvCxnSpPr>
          <p:spPr>
            <a:xfrm>
              <a:off x="2648744" y="6057272"/>
              <a:ext cx="720080" cy="0"/>
            </a:xfrm>
            <a:prstGeom prst="straightConnector1">
              <a:avLst/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315"/>
            <p:cNvSpPr/>
            <p:nvPr/>
          </p:nvSpPr>
          <p:spPr>
            <a:xfrm>
              <a:off x="1496616" y="1124744"/>
              <a:ext cx="1152128" cy="36004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ÁROP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3" name="Elbow Connector 319"/>
            <p:cNvCxnSpPr>
              <a:stCxn id="62" idx="3"/>
              <a:endCxn id="34" idx="1"/>
            </p:cNvCxnSpPr>
            <p:nvPr/>
          </p:nvCxnSpPr>
          <p:spPr>
            <a:xfrm>
              <a:off x="2648744" y="1304764"/>
              <a:ext cx="720080" cy="21604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321"/>
            <p:cNvCxnSpPr>
              <a:stCxn id="35" idx="3"/>
              <a:endCxn id="34" idx="1"/>
            </p:cNvCxnSpPr>
            <p:nvPr/>
          </p:nvCxnSpPr>
          <p:spPr>
            <a:xfrm flipV="1">
              <a:off x="2648744" y="1520808"/>
              <a:ext cx="720080" cy="21604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322"/>
            <p:cNvSpPr/>
            <p:nvPr/>
          </p:nvSpPr>
          <p:spPr>
            <a:xfrm>
              <a:off x="1496616" y="2852936"/>
              <a:ext cx="1152128" cy="360000"/>
            </a:xfrm>
            <a:prstGeom prst="rect">
              <a:avLst/>
            </a:prstGeom>
            <a:solidFill>
              <a:srgbClr val="8099C6"/>
            </a:solidFill>
            <a:ln>
              <a:solidFill>
                <a:srgbClr val="406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latin typeface="Arial" pitchFamily="34" charset="0"/>
                  <a:cs typeface="Arial" pitchFamily="34" charset="0"/>
                </a:rPr>
                <a:t>GVOP</a:t>
              </a:r>
              <a:endParaRPr lang="hu-H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6" name="Elbow Connector 325"/>
            <p:cNvCxnSpPr>
              <a:stCxn id="38" idx="3"/>
              <a:endCxn id="39" idx="1"/>
            </p:cNvCxnSpPr>
            <p:nvPr/>
          </p:nvCxnSpPr>
          <p:spPr>
            <a:xfrm>
              <a:off x="2648744" y="2600928"/>
              <a:ext cx="720080" cy="21600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327"/>
            <p:cNvCxnSpPr>
              <a:stCxn id="65" idx="3"/>
              <a:endCxn id="39" idx="1"/>
            </p:cNvCxnSpPr>
            <p:nvPr/>
          </p:nvCxnSpPr>
          <p:spPr>
            <a:xfrm flipV="1">
              <a:off x="2648744" y="2816932"/>
              <a:ext cx="720080" cy="21600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747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330"/>
          <p:cNvCxnSpPr/>
          <p:nvPr/>
        </p:nvCxnSpPr>
        <p:spPr>
          <a:xfrm>
            <a:off x="4700581" y="1180864"/>
            <a:ext cx="0" cy="5112480"/>
          </a:xfrm>
          <a:prstGeom prst="line">
            <a:avLst/>
          </a:prstGeom>
          <a:ln>
            <a:solidFill>
              <a:srgbClr val="74767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331"/>
          <p:cNvCxnSpPr/>
          <p:nvPr/>
        </p:nvCxnSpPr>
        <p:spPr>
          <a:xfrm>
            <a:off x="4655207" y="2548968"/>
            <a:ext cx="4381289" cy="40160"/>
          </a:xfrm>
          <a:prstGeom prst="line">
            <a:avLst/>
          </a:prstGeom>
          <a:ln>
            <a:solidFill>
              <a:srgbClr val="74767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34"/>
          <p:cNvCxnSpPr/>
          <p:nvPr/>
        </p:nvCxnSpPr>
        <p:spPr>
          <a:xfrm>
            <a:off x="4700581" y="4061136"/>
            <a:ext cx="4335915" cy="0"/>
          </a:xfrm>
          <a:prstGeom prst="line">
            <a:avLst/>
          </a:prstGeom>
          <a:ln>
            <a:solidFill>
              <a:srgbClr val="74767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67"/>
          <p:cNvSpPr txBox="1"/>
          <p:nvPr/>
        </p:nvSpPr>
        <p:spPr>
          <a:xfrm>
            <a:off x="251520" y="1335954"/>
            <a:ext cx="23762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1200" b="1" dirty="0" smtClean="0">
                <a:solidFill>
                  <a:srgbClr val="00338D"/>
                </a:solidFill>
                <a:latin typeface="+mj-lt"/>
              </a:rPr>
              <a:t>Korábbi OP-felelős KSZ</a:t>
            </a:r>
          </a:p>
        </p:txBody>
      </p:sp>
      <p:sp>
        <p:nvSpPr>
          <p:cNvPr id="72" name="TextBox 68"/>
          <p:cNvSpPr txBox="1"/>
          <p:nvPr/>
        </p:nvSpPr>
        <p:spPr>
          <a:xfrm>
            <a:off x="3116405" y="1335954"/>
            <a:ext cx="172819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1200" b="1" dirty="0" smtClean="0">
                <a:solidFill>
                  <a:srgbClr val="00338D"/>
                </a:solidFill>
                <a:latin typeface="+mj-lt"/>
              </a:rPr>
              <a:t>Jelenlegi felelősök</a:t>
            </a:r>
          </a:p>
        </p:txBody>
      </p:sp>
      <p:sp>
        <p:nvSpPr>
          <p:cNvPr id="73" name="TextBox 77"/>
          <p:cNvSpPr txBox="1"/>
          <p:nvPr/>
        </p:nvSpPr>
        <p:spPr>
          <a:xfrm>
            <a:off x="4844597" y="1324832"/>
            <a:ext cx="23762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1200" b="1" dirty="0" smtClean="0">
                <a:solidFill>
                  <a:srgbClr val="00338D"/>
                </a:solidFill>
                <a:latin typeface="+mj-lt"/>
              </a:rPr>
              <a:t>Korábbi OP-felelős KSZ</a:t>
            </a:r>
          </a:p>
        </p:txBody>
      </p:sp>
      <p:sp>
        <p:nvSpPr>
          <p:cNvPr id="74" name="TextBox 78"/>
          <p:cNvSpPr txBox="1"/>
          <p:nvPr/>
        </p:nvSpPr>
        <p:spPr>
          <a:xfrm>
            <a:off x="7599400" y="1324832"/>
            <a:ext cx="172819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1200" b="1" dirty="0" smtClean="0">
                <a:solidFill>
                  <a:srgbClr val="00338D"/>
                </a:solidFill>
                <a:latin typeface="+mj-lt"/>
              </a:rPr>
              <a:t>Jelenlegi felelős</a:t>
            </a:r>
          </a:p>
        </p:txBody>
      </p:sp>
      <p:sp>
        <p:nvSpPr>
          <p:cNvPr id="75" name="TextBox 79"/>
          <p:cNvSpPr txBox="1"/>
          <p:nvPr/>
        </p:nvSpPr>
        <p:spPr>
          <a:xfrm>
            <a:off x="4852981" y="2843083"/>
            <a:ext cx="23762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1200" b="1" dirty="0" smtClean="0">
                <a:solidFill>
                  <a:srgbClr val="00338D"/>
                </a:solidFill>
                <a:latin typeface="+mj-lt"/>
              </a:rPr>
              <a:t>Korábbi OP-felelős KSZ</a:t>
            </a:r>
          </a:p>
        </p:txBody>
      </p:sp>
      <p:sp>
        <p:nvSpPr>
          <p:cNvPr id="76" name="TextBox 80"/>
          <p:cNvSpPr txBox="1"/>
          <p:nvPr/>
        </p:nvSpPr>
        <p:spPr>
          <a:xfrm>
            <a:off x="7607535" y="2814681"/>
            <a:ext cx="172819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1200" b="1" dirty="0" smtClean="0">
                <a:solidFill>
                  <a:srgbClr val="00338D"/>
                </a:solidFill>
                <a:latin typeface="+mj-lt"/>
              </a:rPr>
              <a:t>Jelenlegi felelős</a:t>
            </a:r>
          </a:p>
        </p:txBody>
      </p:sp>
      <p:sp>
        <p:nvSpPr>
          <p:cNvPr id="77" name="TextBox 81"/>
          <p:cNvSpPr txBox="1"/>
          <p:nvPr/>
        </p:nvSpPr>
        <p:spPr>
          <a:xfrm>
            <a:off x="4852981" y="4348110"/>
            <a:ext cx="23762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1200" b="1" dirty="0" smtClean="0">
                <a:solidFill>
                  <a:srgbClr val="00338D"/>
                </a:solidFill>
                <a:latin typeface="+mj-lt"/>
              </a:rPr>
              <a:t>Korábbi OP-felelős KSZ</a:t>
            </a:r>
          </a:p>
        </p:txBody>
      </p:sp>
      <p:sp>
        <p:nvSpPr>
          <p:cNvPr id="78" name="TextBox 82"/>
          <p:cNvSpPr txBox="1"/>
          <p:nvPr/>
        </p:nvSpPr>
        <p:spPr>
          <a:xfrm>
            <a:off x="7607535" y="4348110"/>
            <a:ext cx="172819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1200" b="1" dirty="0" smtClean="0">
                <a:solidFill>
                  <a:srgbClr val="00338D"/>
                </a:solidFill>
                <a:latin typeface="+mj-lt"/>
              </a:rPr>
              <a:t>Jelenlegi felelősök</a:t>
            </a:r>
          </a:p>
        </p:txBody>
      </p:sp>
    </p:spTree>
    <p:extLst>
      <p:ext uri="{BB962C8B-B14F-4D97-AF65-F5344CB8AC3E}">
        <p14:creationId xmlns:p14="http://schemas.microsoft.com/office/powerpoint/2010/main" xmlns="" val="28954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1108" y="-10571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</a:rPr>
              <a:t>K</a:t>
            </a:r>
            <a:r>
              <a:rPr lang="hu-HU" dirty="0" smtClean="0">
                <a:solidFill>
                  <a:schemeClr val="bg1"/>
                </a:solidFill>
              </a:rPr>
              <a:t>ontrollhatóságok az új rendszerben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hu-HU" sz="2400" dirty="0" smtClean="0"/>
              <a:t>Irányító hatóság (IH)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sz="2400" dirty="0" smtClean="0"/>
              <a:t>Igazoló hatóság (</a:t>
            </a:r>
            <a:r>
              <a:rPr lang="hu-HU" sz="2400" dirty="0" err="1" smtClean="0"/>
              <a:t>IgH</a:t>
            </a:r>
            <a:r>
              <a:rPr lang="hu-HU" sz="2400" dirty="0" smtClean="0"/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sz="2400" dirty="0" smtClean="0"/>
              <a:t>Audit hatóság (EH)</a:t>
            </a:r>
          </a:p>
          <a:p>
            <a:pPr marL="0" indent="0" algn="just">
              <a:buNone/>
            </a:pPr>
            <a:endParaRPr lang="hu-HU" sz="2800" dirty="0" smtClean="0"/>
          </a:p>
          <a:p>
            <a:pPr algn="just">
              <a:buFont typeface="Arial" charset="0"/>
              <a:buNone/>
            </a:pPr>
            <a:r>
              <a:rPr lang="hu-HU" sz="2400" b="1" dirty="0" smtClean="0"/>
              <a:t>EMVA </a:t>
            </a:r>
            <a:r>
              <a:rPr lang="hu-HU" sz="2400" b="1" dirty="0"/>
              <a:t>esetében: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sz="2400" dirty="0"/>
              <a:t>Irányító Hatóság </a:t>
            </a:r>
            <a:r>
              <a:rPr lang="hu-HU" sz="2400" dirty="0" smtClean="0"/>
              <a:t>(IH)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sz="2400" dirty="0" smtClean="0"/>
              <a:t>Akkreditált </a:t>
            </a:r>
            <a:r>
              <a:rPr lang="hu-HU" sz="2400" dirty="0"/>
              <a:t>Kifizető Ügynökség  (MVH)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sz="2400" dirty="0"/>
              <a:t>Tanúsító Szervezet (EUTAF) </a:t>
            </a:r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28898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Új eljárásrend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9309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hu-HU" dirty="0" smtClean="0"/>
              <a:t>teljes </a:t>
            </a:r>
            <a:r>
              <a:rPr lang="hu-HU" dirty="0"/>
              <a:t>pályázati folyamat </a:t>
            </a:r>
            <a:r>
              <a:rPr lang="hu-HU" dirty="0" smtClean="0"/>
              <a:t>elektronizálása és egyszerűsödő  folyamatok</a:t>
            </a:r>
            <a:endParaRPr lang="hu-HU" dirty="0"/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racionalizált </a:t>
            </a:r>
            <a:r>
              <a:rPr lang="hu-HU" dirty="0"/>
              <a:t>pályáztatási rendszer – 2 helyett 5 kiválasztási </a:t>
            </a:r>
            <a:r>
              <a:rPr lang="hu-HU" dirty="0" smtClean="0"/>
              <a:t>eljárás</a:t>
            </a:r>
            <a:endParaRPr lang="hu-HU" dirty="0"/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KKV-k </a:t>
            </a:r>
            <a:r>
              <a:rPr lang="hu-HU" dirty="0"/>
              <a:t>300 millió Ft elszámolható összköltség </a:t>
            </a:r>
            <a:r>
              <a:rPr lang="hu-HU" dirty="0" smtClean="0"/>
              <a:t>alatti fejlesztés esetén </a:t>
            </a:r>
            <a:r>
              <a:rPr lang="hu-HU" dirty="0"/>
              <a:t>→ egyszerűsített </a:t>
            </a:r>
            <a:r>
              <a:rPr lang="hu-HU" dirty="0" smtClean="0"/>
              <a:t>eljárás</a:t>
            </a:r>
            <a:endParaRPr lang="hu-HU" dirty="0"/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átalány </a:t>
            </a:r>
            <a:r>
              <a:rPr lang="hu-HU" dirty="0"/>
              <a:t>alapú elszámolás kiterjesztése, a támogatások kifizetésének </a:t>
            </a:r>
            <a:r>
              <a:rPr lang="hu-HU" dirty="0" smtClean="0"/>
              <a:t>gyorsítása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halasztott </a:t>
            </a:r>
            <a:r>
              <a:rPr lang="hu-HU" dirty="0"/>
              <a:t>önerő és görgetett előleg igénylésének bevezetése, biztosítékteher </a:t>
            </a:r>
            <a:r>
              <a:rPr lang="hu-HU" dirty="0" smtClean="0"/>
              <a:t>csökkentése </a:t>
            </a:r>
            <a:r>
              <a:rPr lang="hu-HU" dirty="0">
                <a:cs typeface="Calibri"/>
              </a:rPr>
              <a:t>→ könnyebben lehet támogatáshoz jutni</a:t>
            </a:r>
            <a:endParaRPr lang="hu-HU" dirty="0"/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„</a:t>
            </a:r>
            <a:r>
              <a:rPr lang="hu-HU" dirty="0" err="1" smtClean="0"/>
              <a:t>szoft</a:t>
            </a:r>
            <a:r>
              <a:rPr lang="hu-HU" dirty="0" smtClean="0"/>
              <a:t> költségek” </a:t>
            </a:r>
            <a:r>
              <a:rPr lang="hu-HU" dirty="0"/>
              <a:t>csökkentése 12,5%-</a:t>
            </a:r>
            <a:r>
              <a:rPr lang="hu-HU" dirty="0" smtClean="0"/>
              <a:t>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53441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1201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Tudásalapú gazdaság - GINOP I.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 smtClean="0"/>
              <a:t>A 3. prioritáson belüli támogatások típusai:</a:t>
            </a:r>
          </a:p>
          <a:p>
            <a:pPr algn="just"/>
            <a:r>
              <a:rPr lang="hu-HU" sz="2000" u="sng" dirty="0" smtClean="0"/>
              <a:t>Versenyképes </a:t>
            </a:r>
            <a:r>
              <a:rPr lang="hu-HU" sz="2000" u="sng" dirty="0"/>
              <a:t>IKT szektor </a:t>
            </a:r>
            <a:r>
              <a:rPr lang="hu-HU" sz="2000" u="sng" dirty="0" smtClean="0"/>
              <a:t>fejlesztése </a:t>
            </a:r>
            <a:r>
              <a:rPr lang="hu-HU" sz="2000" dirty="0" smtClean="0"/>
              <a:t>- </a:t>
            </a:r>
            <a:r>
              <a:rPr lang="hu-HU" sz="2000" dirty="0"/>
              <a:t>500 db innovatív IKT (kkv) cég </a:t>
            </a:r>
            <a:r>
              <a:rPr lang="hu-HU" sz="2000" dirty="0" smtClean="0"/>
              <a:t>támogatása, forráskeret: </a:t>
            </a:r>
            <a:r>
              <a:rPr lang="hu-HU" sz="2000" b="1" dirty="0"/>
              <a:t>13,2 </a:t>
            </a:r>
            <a:r>
              <a:rPr lang="hu-HU" sz="2000" b="1" dirty="0" err="1" smtClean="0"/>
              <a:t>MrdFt</a:t>
            </a:r>
            <a:r>
              <a:rPr lang="hu-HU" sz="2000" b="1" dirty="0"/>
              <a:t>+ 13,9 </a:t>
            </a:r>
            <a:r>
              <a:rPr lang="hu-HU" sz="2000" b="1" dirty="0" smtClean="0"/>
              <a:t>Mrd Ft </a:t>
            </a:r>
            <a:r>
              <a:rPr lang="hu-HU" sz="2000" dirty="0"/>
              <a:t>pénzügyi </a:t>
            </a:r>
            <a:r>
              <a:rPr lang="hu-HU" sz="2000" dirty="0" smtClean="0"/>
              <a:t>eszköz.</a:t>
            </a:r>
          </a:p>
          <a:p>
            <a:pPr algn="just"/>
            <a:r>
              <a:rPr lang="hu-HU" sz="2000" u="sng" dirty="0" smtClean="0"/>
              <a:t>Digitális </a:t>
            </a:r>
            <a:r>
              <a:rPr lang="hu-HU" sz="2000" u="sng" dirty="0"/>
              <a:t>gazdaság fejlődésének előmozdítása </a:t>
            </a:r>
            <a:r>
              <a:rPr lang="hu-HU" sz="2000" dirty="0"/>
              <a:t>- 7500 db hazai kkv közvetlen </a:t>
            </a:r>
            <a:r>
              <a:rPr lang="hu-HU" sz="2000" dirty="0" smtClean="0"/>
              <a:t>támogatása, forráskeret</a:t>
            </a:r>
            <a:r>
              <a:rPr lang="hu-HU" sz="2000" dirty="0"/>
              <a:t>: </a:t>
            </a:r>
            <a:r>
              <a:rPr lang="hu-HU" sz="2000" b="1" dirty="0"/>
              <a:t>24 </a:t>
            </a:r>
            <a:r>
              <a:rPr lang="hu-HU" sz="2000" b="1" dirty="0" smtClean="0"/>
              <a:t>Mrd </a:t>
            </a:r>
            <a:r>
              <a:rPr lang="hu-HU" sz="2000" b="1" dirty="0"/>
              <a:t>Ft+27 </a:t>
            </a:r>
            <a:r>
              <a:rPr lang="hu-HU" sz="2000" b="1" dirty="0" smtClean="0"/>
              <a:t>Mrd Ft </a:t>
            </a:r>
            <a:r>
              <a:rPr lang="hu-HU" sz="2000" dirty="0"/>
              <a:t>pénzügyi </a:t>
            </a:r>
            <a:r>
              <a:rPr lang="hu-HU" sz="2000" dirty="0" smtClean="0"/>
              <a:t>eszköz.</a:t>
            </a:r>
          </a:p>
          <a:p>
            <a:pPr algn="just"/>
            <a:r>
              <a:rPr lang="hu-HU" sz="2000" u="sng" dirty="0" smtClean="0"/>
              <a:t>Digitális </a:t>
            </a:r>
            <a:r>
              <a:rPr lang="hu-HU" sz="2000" u="sng" dirty="0"/>
              <a:t>közösségi hozzáférés erősítése </a:t>
            </a:r>
            <a:r>
              <a:rPr lang="hu-HU" sz="2000" dirty="0"/>
              <a:t>- </a:t>
            </a:r>
            <a:r>
              <a:rPr lang="hu-HU" sz="2000" dirty="0" smtClean="0"/>
              <a:t>mintegy </a:t>
            </a:r>
            <a:r>
              <a:rPr lang="hu-HU" sz="2000" dirty="0"/>
              <a:t>200 ezer hátrányos </a:t>
            </a:r>
            <a:r>
              <a:rPr lang="hu-HU" sz="2000" dirty="0" smtClean="0"/>
              <a:t>helyzetű fő </a:t>
            </a:r>
            <a:r>
              <a:rPr lang="hu-HU" sz="2000" dirty="0" err="1"/>
              <a:t>IKT-hoz</a:t>
            </a:r>
            <a:r>
              <a:rPr lang="hu-HU" sz="2000" dirty="0"/>
              <a:t> való hozzáférésének </a:t>
            </a:r>
            <a:r>
              <a:rPr lang="hu-HU" sz="2000" dirty="0" smtClean="0"/>
              <a:t>elősegítése</a:t>
            </a:r>
            <a:r>
              <a:rPr lang="hu-HU" sz="2000" dirty="0"/>
              <a:t>, forráskeret: </a:t>
            </a:r>
            <a:r>
              <a:rPr lang="hu-HU" sz="2000" b="1" dirty="0" smtClean="0"/>
              <a:t>9 Mrd Ft</a:t>
            </a:r>
            <a:r>
              <a:rPr lang="hu-HU" sz="2000" dirty="0" smtClean="0"/>
              <a:t>.</a:t>
            </a:r>
          </a:p>
          <a:p>
            <a:pPr algn="just"/>
            <a:r>
              <a:rPr lang="hu-HU" sz="2000" u="sng" dirty="0" smtClean="0"/>
              <a:t>Újgenerációs </a:t>
            </a:r>
            <a:r>
              <a:rPr lang="hu-HU" sz="2000" u="sng" dirty="0"/>
              <a:t>szélessávú hálózatok és hozzáférés fejlesztése </a:t>
            </a:r>
            <a:r>
              <a:rPr lang="hu-HU" sz="2000" dirty="0"/>
              <a:t>- </a:t>
            </a:r>
            <a:r>
              <a:rPr lang="hu-HU" sz="2000" dirty="0" smtClean="0"/>
              <a:t>piaci </a:t>
            </a:r>
            <a:r>
              <a:rPr lang="hu-HU" sz="2000" dirty="0"/>
              <a:t>vállalkozások által nem ellátott </a:t>
            </a:r>
            <a:r>
              <a:rPr lang="hu-HU" sz="2000" dirty="0" smtClean="0"/>
              <a:t>(fehér) </a:t>
            </a:r>
            <a:r>
              <a:rPr lang="hu-HU" sz="2000" dirty="0"/>
              <a:t>településeken </a:t>
            </a:r>
            <a:r>
              <a:rPr lang="hu-HU" sz="2000" dirty="0" smtClean="0"/>
              <a:t>belül</a:t>
            </a:r>
            <a:r>
              <a:rPr lang="hu-HU" sz="2000" dirty="0"/>
              <a:t>, forráskeret: </a:t>
            </a:r>
            <a:r>
              <a:rPr lang="hu-HU" sz="2000" b="1" dirty="0"/>
              <a:t>88 </a:t>
            </a:r>
            <a:r>
              <a:rPr lang="hu-HU" sz="2000" b="1" dirty="0" smtClean="0"/>
              <a:t>Mrd </a:t>
            </a:r>
            <a:r>
              <a:rPr lang="hu-HU" sz="2000" b="1" dirty="0"/>
              <a:t>Ft + 50 </a:t>
            </a:r>
            <a:r>
              <a:rPr lang="hu-HU" sz="2000" b="1" dirty="0" smtClean="0"/>
              <a:t>Mrd </a:t>
            </a:r>
            <a:r>
              <a:rPr lang="hu-HU" sz="2000" b="1" dirty="0"/>
              <a:t>Ft </a:t>
            </a:r>
            <a:r>
              <a:rPr lang="hu-HU" sz="2000" dirty="0"/>
              <a:t>pénzügyi eszköz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r>
              <a:rPr lang="hu-HU" sz="2400" dirty="0"/>
              <a:t>+</a:t>
            </a:r>
            <a:endParaRPr lang="hu-HU" sz="2400" dirty="0" smtClean="0"/>
          </a:p>
          <a:p>
            <a:pPr marL="0" indent="0" algn="just">
              <a:buNone/>
            </a:pPr>
            <a:r>
              <a:rPr lang="hu-HU" sz="2000" dirty="0" smtClean="0"/>
              <a:t>Az 5., foglalkoztatási </a:t>
            </a:r>
            <a:r>
              <a:rPr lang="hu-HU" sz="2000" dirty="0"/>
              <a:t>prioritása </a:t>
            </a:r>
            <a:r>
              <a:rPr lang="hu-HU" sz="2000" dirty="0" smtClean="0"/>
              <a:t>keretében: </a:t>
            </a:r>
            <a:r>
              <a:rPr lang="hu-HU" sz="2000" u="sng" dirty="0" smtClean="0"/>
              <a:t>digitális </a:t>
            </a:r>
            <a:r>
              <a:rPr lang="hu-HU" sz="2000" u="sng" dirty="0"/>
              <a:t>kompetenciák </a:t>
            </a:r>
            <a:r>
              <a:rPr lang="hu-HU" sz="2000" u="sng" dirty="0" smtClean="0"/>
              <a:t>fejlesztése </a:t>
            </a:r>
            <a:r>
              <a:rPr lang="hu-HU" sz="2000" dirty="0" smtClean="0"/>
              <a:t>- képzésekkel</a:t>
            </a:r>
            <a:r>
              <a:rPr lang="hu-HU" sz="2000" dirty="0"/>
              <a:t>, </a:t>
            </a:r>
            <a:r>
              <a:rPr lang="hu-HU" sz="2000" dirty="0" err="1" smtClean="0"/>
              <a:t>mentorálásokkal</a:t>
            </a:r>
            <a:r>
              <a:rPr lang="hu-HU" sz="2000" dirty="0" smtClean="0"/>
              <a:t>, forráskeret: </a:t>
            </a:r>
            <a:r>
              <a:rPr lang="hu-HU" sz="2000" b="1" dirty="0" smtClean="0"/>
              <a:t>17,9 Mrd Ft </a:t>
            </a:r>
            <a:r>
              <a:rPr lang="hu-HU" sz="2000" dirty="0" smtClean="0"/>
              <a:t>(ESZA). </a:t>
            </a:r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40311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0907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Tudásalapú gazdaság - GINOP II., VP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1201" y="1340768"/>
            <a:ext cx="8229600" cy="4392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dirty="0" smtClean="0"/>
              <a:t>A </a:t>
            </a:r>
            <a:r>
              <a:rPr lang="hu-HU" sz="2000" b="1" dirty="0" err="1" smtClean="0"/>
              <a:t>GINOP-ban</a:t>
            </a:r>
            <a:r>
              <a:rPr lang="hu-HU" sz="2000" dirty="0" smtClean="0"/>
              <a:t> IKT fejlesztésre rendelkezésre áll:</a:t>
            </a:r>
          </a:p>
          <a:p>
            <a:pPr algn="just"/>
            <a:r>
              <a:rPr lang="hu-HU" sz="2000" dirty="0" smtClean="0"/>
              <a:t>a </a:t>
            </a:r>
            <a:r>
              <a:rPr lang="hu-HU" sz="2000" dirty="0"/>
              <a:t>3. </a:t>
            </a:r>
            <a:r>
              <a:rPr lang="hu-HU" sz="2000" dirty="0" smtClean="0"/>
              <a:t>„Infokommunikációs fejlesztések” </a:t>
            </a:r>
            <a:r>
              <a:rPr lang="hu-HU" sz="2000" dirty="0"/>
              <a:t>prioritáson összesen </a:t>
            </a:r>
            <a:r>
              <a:rPr lang="hu-HU" sz="2000" b="1" dirty="0"/>
              <a:t>134,2 Mrd Ft</a:t>
            </a:r>
            <a:r>
              <a:rPr lang="hu-HU" sz="2000" u="sng" dirty="0"/>
              <a:t> </a:t>
            </a:r>
            <a:r>
              <a:rPr lang="hu-HU" sz="2000" dirty="0"/>
              <a:t>vissza nem </a:t>
            </a:r>
            <a:r>
              <a:rPr lang="hu-HU" sz="2000" dirty="0" smtClean="0"/>
              <a:t>térítendő, </a:t>
            </a:r>
          </a:p>
          <a:p>
            <a:pPr algn="just"/>
            <a:r>
              <a:rPr lang="hu-HU" sz="2000" dirty="0"/>
              <a:t>a</a:t>
            </a:r>
            <a:r>
              <a:rPr lang="hu-HU" sz="2000" dirty="0" smtClean="0"/>
              <a:t>z 5. prioritás keretében </a:t>
            </a:r>
            <a:r>
              <a:rPr lang="hu-HU" sz="2000" b="1" dirty="0"/>
              <a:t>17,9 Mrd Ft </a:t>
            </a:r>
            <a:r>
              <a:rPr lang="hu-HU" sz="2000" dirty="0" smtClean="0"/>
              <a:t>vissza nem térítendő, </a:t>
            </a:r>
          </a:p>
          <a:p>
            <a:pPr algn="just"/>
            <a:r>
              <a:rPr lang="hu-HU" sz="2000" dirty="0" smtClean="0"/>
              <a:t>a </a:t>
            </a:r>
            <a:r>
              <a:rPr lang="hu-HU" sz="2000" dirty="0"/>
              <a:t>pénzügyi eszközök keretében </a:t>
            </a:r>
            <a:r>
              <a:rPr lang="hu-HU" sz="2000" dirty="0" smtClean="0"/>
              <a:t>e célra </a:t>
            </a:r>
            <a:r>
              <a:rPr lang="hu-HU" sz="2000" b="1" dirty="0"/>
              <a:t>90,88 Mrd </a:t>
            </a:r>
            <a:r>
              <a:rPr lang="hu-HU" sz="2000" b="1" dirty="0" smtClean="0"/>
              <a:t>Ft </a:t>
            </a:r>
            <a:r>
              <a:rPr lang="hu-HU" sz="2000" dirty="0" smtClean="0"/>
              <a:t>visszatérítendő</a:t>
            </a:r>
          </a:p>
          <a:p>
            <a:pPr marL="0" indent="0" algn="just">
              <a:buNone/>
            </a:pPr>
            <a:r>
              <a:rPr lang="hu-HU" sz="2000" dirty="0" smtClean="0"/>
              <a:t>forrástömeg. </a:t>
            </a:r>
          </a:p>
          <a:p>
            <a:pPr marL="0" indent="0" algn="just">
              <a:buNone/>
            </a:pPr>
            <a:endParaRPr lang="hu-HU" sz="2000" dirty="0"/>
          </a:p>
          <a:p>
            <a:pPr marL="0" indent="0" algn="just">
              <a:buNone/>
            </a:pPr>
            <a:r>
              <a:rPr lang="hu-HU" sz="2000" dirty="0" smtClean="0"/>
              <a:t>A </a:t>
            </a:r>
            <a:r>
              <a:rPr lang="hu-HU" sz="2000" b="1" dirty="0"/>
              <a:t>VP</a:t>
            </a:r>
            <a:r>
              <a:rPr lang="hu-HU" sz="2000" dirty="0"/>
              <a:t> önmagában nem támogatja az IKT </a:t>
            </a:r>
            <a:r>
              <a:rPr lang="hu-HU" sz="2000" dirty="0" smtClean="0"/>
              <a:t>fejlesztéseket </a:t>
            </a:r>
            <a:r>
              <a:rPr lang="hu-HU" sz="2000" dirty="0" smtClean="0">
                <a:latin typeface="Calibri"/>
                <a:cs typeface="Calibri"/>
              </a:rPr>
              <a:t>→ de </a:t>
            </a:r>
            <a:r>
              <a:rPr lang="hu-HU" sz="2000" dirty="0" smtClean="0"/>
              <a:t>elszámolhatósága egy meghatározott beruházási </a:t>
            </a:r>
            <a:r>
              <a:rPr lang="hu-HU" sz="2000" dirty="0"/>
              <a:t>vagy </a:t>
            </a:r>
            <a:r>
              <a:rPr lang="hu-HU" sz="2000" dirty="0" smtClean="0"/>
              <a:t>fejlesztési körhöz </a:t>
            </a:r>
            <a:r>
              <a:rPr lang="hu-HU" sz="2000" dirty="0"/>
              <a:t>kapcsolódon </a:t>
            </a:r>
            <a:r>
              <a:rPr lang="hu-HU" sz="2000" dirty="0" smtClean="0"/>
              <a:t>biztosított lesz!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11546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976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VEKOP, KÖFOP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200" dirty="0" smtClean="0"/>
              <a:t>Közép-magyarországi </a:t>
            </a:r>
            <a:r>
              <a:rPr lang="hu-HU" sz="2200" dirty="0"/>
              <a:t>régióban </a:t>
            </a:r>
            <a:r>
              <a:rPr lang="hu-HU" sz="2200" b="1" dirty="0" smtClean="0"/>
              <a:t>VEKOP</a:t>
            </a:r>
            <a:r>
              <a:rPr lang="hu-HU" sz="2200" dirty="0" smtClean="0"/>
              <a:t>, </a:t>
            </a:r>
            <a:r>
              <a:rPr lang="hu-HU" sz="2200" b="1" dirty="0" smtClean="0"/>
              <a:t>6 </a:t>
            </a:r>
            <a:r>
              <a:rPr lang="hu-HU" sz="2200" b="1" dirty="0"/>
              <a:t>milliárd Ft </a:t>
            </a:r>
            <a:r>
              <a:rPr lang="hu-HU" sz="2200" dirty="0" smtClean="0"/>
              <a:t>:</a:t>
            </a:r>
          </a:p>
          <a:p>
            <a:pPr algn="just" fontAlgn="ctr"/>
            <a:r>
              <a:rPr lang="hu-HU" sz="2200" u="sng" dirty="0" smtClean="0"/>
              <a:t>Versenyképes </a:t>
            </a:r>
            <a:r>
              <a:rPr lang="hu-HU" sz="2200" u="sng" dirty="0"/>
              <a:t>IKT szektor </a:t>
            </a:r>
            <a:r>
              <a:rPr lang="hu-HU" sz="2200" u="sng" dirty="0" smtClean="0"/>
              <a:t>fejlesztése</a:t>
            </a:r>
            <a:r>
              <a:rPr lang="hu-HU" sz="2200" dirty="0" smtClean="0"/>
              <a:t> - jól </a:t>
            </a:r>
            <a:r>
              <a:rPr lang="hu-HU" sz="2200" dirty="0"/>
              <a:t>képzett </a:t>
            </a:r>
            <a:r>
              <a:rPr lang="hu-HU" sz="2200" dirty="0" smtClean="0"/>
              <a:t>IKT </a:t>
            </a:r>
            <a:r>
              <a:rPr lang="hu-HU" sz="2200" dirty="0"/>
              <a:t>munkaerő rendelkezésre állásának </a:t>
            </a:r>
            <a:r>
              <a:rPr lang="hu-HU" sz="2200" dirty="0" smtClean="0"/>
              <a:t>biztosítása, forráskeret</a:t>
            </a:r>
            <a:r>
              <a:rPr lang="hu-HU" sz="2200" dirty="0"/>
              <a:t>: 2,627 </a:t>
            </a:r>
            <a:r>
              <a:rPr lang="hu-HU" sz="2200" dirty="0" smtClean="0"/>
              <a:t>Mrd Ft.</a:t>
            </a:r>
            <a:endParaRPr lang="hu-HU" sz="2200" dirty="0"/>
          </a:p>
          <a:p>
            <a:pPr algn="just"/>
            <a:r>
              <a:rPr lang="hu-HU" sz="2200" u="sng" dirty="0" smtClean="0"/>
              <a:t>Kormányzati </a:t>
            </a:r>
            <a:r>
              <a:rPr lang="hu-HU" sz="2200" u="sng" dirty="0"/>
              <a:t>szélessávú hálózatok </a:t>
            </a:r>
            <a:r>
              <a:rPr lang="hu-HU" sz="2200" u="sng" dirty="0" smtClean="0"/>
              <a:t>fejlesztése</a:t>
            </a:r>
            <a:r>
              <a:rPr lang="hu-HU" sz="2200" dirty="0" smtClean="0"/>
              <a:t> – közszektorban 300 új </a:t>
            </a:r>
            <a:r>
              <a:rPr lang="hu-HU" sz="2200" dirty="0"/>
              <a:t>csatlakozási </a:t>
            </a:r>
            <a:r>
              <a:rPr lang="hu-HU" sz="2200" dirty="0" smtClean="0"/>
              <a:t>pont biztosítása, forráskeret</a:t>
            </a:r>
            <a:r>
              <a:rPr lang="hu-HU" sz="2200" dirty="0"/>
              <a:t>:</a:t>
            </a:r>
            <a:r>
              <a:rPr lang="hu-HU" sz="2200" b="1" dirty="0"/>
              <a:t> </a:t>
            </a:r>
            <a:r>
              <a:rPr lang="hu-HU" sz="2200" dirty="0"/>
              <a:t>3,373 </a:t>
            </a:r>
            <a:r>
              <a:rPr lang="hu-HU" sz="2200" dirty="0" smtClean="0"/>
              <a:t>Mrd Ft.</a:t>
            </a:r>
          </a:p>
          <a:p>
            <a:pPr algn="just"/>
            <a:endParaRPr lang="hu-HU" sz="1100" dirty="0"/>
          </a:p>
          <a:p>
            <a:pPr marL="0" indent="0" algn="just">
              <a:buNone/>
            </a:pPr>
            <a:r>
              <a:rPr lang="hu-HU" sz="2200" b="1" dirty="0" smtClean="0"/>
              <a:t>KÖFOP</a:t>
            </a:r>
            <a:r>
              <a:rPr lang="hu-HU" sz="2200" dirty="0" smtClean="0"/>
              <a:t> – </a:t>
            </a:r>
            <a:r>
              <a:rPr lang="hu-HU" sz="2200" b="1" dirty="0" smtClean="0"/>
              <a:t>több mint 100 Mrd Ft </a:t>
            </a:r>
            <a:r>
              <a:rPr lang="hu-HU" sz="2200" dirty="0" smtClean="0"/>
              <a:t>a </a:t>
            </a:r>
            <a:r>
              <a:rPr lang="hu-HU" sz="2200" dirty="0"/>
              <a:t>kormányzati informatikai és e-közigazgatás </a:t>
            </a:r>
            <a:r>
              <a:rPr lang="hu-HU" sz="2200" dirty="0" smtClean="0"/>
              <a:t>fejlesztésekre: </a:t>
            </a:r>
            <a:endParaRPr lang="hu-HU" sz="2200" dirty="0"/>
          </a:p>
          <a:p>
            <a:pPr lvl="0" algn="just"/>
            <a:r>
              <a:rPr lang="hu-HU" sz="2200" u="sng" dirty="0"/>
              <a:t>Közigazgatási dolgozók IKT ismereteinek </a:t>
            </a:r>
            <a:r>
              <a:rPr lang="hu-HU" sz="2200" u="sng" dirty="0" smtClean="0"/>
              <a:t>javítása</a:t>
            </a:r>
            <a:r>
              <a:rPr lang="hu-HU" sz="2200" dirty="0" smtClean="0"/>
              <a:t>, </a:t>
            </a:r>
            <a:endParaRPr lang="hu-HU" sz="2200" dirty="0"/>
          </a:p>
          <a:p>
            <a:pPr lvl="0" algn="just"/>
            <a:r>
              <a:rPr lang="hu-HU" sz="2200" u="sng" dirty="0"/>
              <a:t>E-közigazgatási szolgáltatások </a:t>
            </a:r>
            <a:r>
              <a:rPr lang="hu-HU" sz="2200" u="sng" dirty="0" smtClean="0"/>
              <a:t>fejlesztése</a:t>
            </a:r>
            <a:r>
              <a:rPr lang="hu-HU" sz="2200" dirty="0" smtClean="0"/>
              <a:t>,</a:t>
            </a:r>
            <a:endParaRPr lang="hu-HU" sz="2200" dirty="0"/>
          </a:p>
          <a:p>
            <a:pPr lvl="0" algn="just"/>
            <a:r>
              <a:rPr lang="hu-HU" sz="2200" u="sng" dirty="0"/>
              <a:t>Kormányzat IT hátterének </a:t>
            </a:r>
            <a:r>
              <a:rPr lang="hu-HU" sz="2200" u="sng" dirty="0" smtClean="0"/>
              <a:t>fejlesztése</a:t>
            </a:r>
            <a:r>
              <a:rPr lang="hu-HU" sz="2200" dirty="0" smtClean="0"/>
              <a:t>,</a:t>
            </a:r>
            <a:endParaRPr lang="hu-HU" sz="2200" dirty="0"/>
          </a:p>
          <a:p>
            <a:pPr lvl="0" algn="just"/>
            <a:r>
              <a:rPr lang="hu-HU" sz="2200" u="sng" dirty="0"/>
              <a:t>Ágazati intézményrendszeri IKT </a:t>
            </a:r>
            <a:r>
              <a:rPr lang="hu-HU" sz="2200" u="sng" dirty="0" smtClean="0"/>
              <a:t>fejlesztések</a:t>
            </a:r>
            <a:r>
              <a:rPr lang="hu-HU" sz="2200" dirty="0" smtClean="0"/>
              <a:t>.</a:t>
            </a:r>
            <a:endParaRPr lang="hu-HU" sz="2200" dirty="0"/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3149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EFOP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9110" y="1340768"/>
            <a:ext cx="8229600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800" dirty="0" smtClean="0"/>
              <a:t>ESZA típusú fejlesztések biztosítása, melynek várható forráskerete: </a:t>
            </a:r>
            <a:r>
              <a:rPr lang="hu-HU" sz="1800" b="1" dirty="0" smtClean="0"/>
              <a:t>40-50 Mrd Ft</a:t>
            </a:r>
            <a:r>
              <a:rPr lang="hu-HU" sz="1800" dirty="0" smtClean="0"/>
              <a:t>. </a:t>
            </a:r>
          </a:p>
          <a:p>
            <a:pPr marL="0" indent="0" algn="just">
              <a:buNone/>
            </a:pPr>
            <a:endParaRPr lang="hu-HU" sz="1800" dirty="0"/>
          </a:p>
          <a:p>
            <a:pPr marL="0" indent="0" algn="just">
              <a:buNone/>
            </a:pPr>
            <a:r>
              <a:rPr lang="hu-HU" sz="1800" dirty="0" smtClean="0"/>
              <a:t>Támogatási területek:  </a:t>
            </a:r>
            <a:endParaRPr lang="hu-HU" sz="1800" dirty="0"/>
          </a:p>
          <a:p>
            <a:pPr lvl="0" algn="just"/>
            <a:r>
              <a:rPr lang="hu-HU" sz="1800" u="sng" dirty="0"/>
              <a:t>Az e-egészségügy </a:t>
            </a:r>
            <a:r>
              <a:rPr lang="hu-HU" sz="1800" u="sng" dirty="0" smtClean="0"/>
              <a:t>fejlesztése</a:t>
            </a:r>
            <a:r>
              <a:rPr lang="hu-HU" sz="1800" dirty="0"/>
              <a:t> - </a:t>
            </a:r>
            <a:r>
              <a:rPr lang="hu-HU" sz="1800" dirty="0" err="1" smtClean="0"/>
              <a:t>informatizálás</a:t>
            </a:r>
            <a:r>
              <a:rPr lang="hu-HU" sz="1800" dirty="0" smtClean="0"/>
              <a:t>, egységes </a:t>
            </a:r>
            <a:r>
              <a:rPr lang="hu-HU" sz="1800" dirty="0"/>
              <a:t>archiválási </a:t>
            </a:r>
            <a:r>
              <a:rPr lang="hu-HU" sz="1800" dirty="0" smtClean="0"/>
              <a:t>gyakorlat, adatáramlás </a:t>
            </a:r>
            <a:r>
              <a:rPr lang="hu-HU" sz="1800" dirty="0"/>
              <a:t>és elemzési kapacitás </a:t>
            </a:r>
            <a:r>
              <a:rPr lang="hu-HU" sz="1800" dirty="0" smtClean="0"/>
              <a:t>továbbfejlesztése. </a:t>
            </a:r>
          </a:p>
          <a:p>
            <a:pPr lvl="0" algn="just"/>
            <a:r>
              <a:rPr lang="hu-HU" sz="1800" u="sng" dirty="0" smtClean="0"/>
              <a:t>Az </a:t>
            </a:r>
            <a:r>
              <a:rPr lang="hu-HU" sz="1800" u="sng" dirty="0"/>
              <a:t>e-szociális </a:t>
            </a:r>
            <a:r>
              <a:rPr lang="hu-HU" sz="1800" u="sng" dirty="0" smtClean="0"/>
              <a:t>fejlesztések</a:t>
            </a:r>
            <a:r>
              <a:rPr lang="hu-HU" sz="1800" dirty="0" smtClean="0"/>
              <a:t> -</a:t>
            </a:r>
            <a:r>
              <a:rPr lang="hu-HU" sz="1800" dirty="0"/>
              <a:t> </a:t>
            </a:r>
            <a:r>
              <a:rPr lang="hu-HU" sz="1800" dirty="0" smtClean="0"/>
              <a:t>hátrányos helyzetűek munkához jutásának segítése informatikai </a:t>
            </a:r>
            <a:r>
              <a:rPr lang="hu-HU" sz="1800" dirty="0"/>
              <a:t>fejlesztésekkel </a:t>
            </a:r>
            <a:r>
              <a:rPr lang="hu-HU" sz="1800" dirty="0" smtClean="0"/>
              <a:t>+ szociális</a:t>
            </a:r>
            <a:r>
              <a:rPr lang="hu-HU" sz="1800" dirty="0"/>
              <a:t>, gyermekjóléti és gyermekvédelmi ellátórendszer </a:t>
            </a:r>
            <a:r>
              <a:rPr lang="hu-HU" sz="1800" dirty="0" smtClean="0"/>
              <a:t>informatikai fejlesztése. </a:t>
            </a:r>
          </a:p>
          <a:p>
            <a:pPr lvl="0" algn="just"/>
            <a:r>
              <a:rPr lang="hu-HU" sz="1800" u="sng" dirty="0" smtClean="0"/>
              <a:t>Az </a:t>
            </a:r>
            <a:r>
              <a:rPr lang="hu-HU" sz="1800" u="sng" dirty="0"/>
              <a:t>e-közoktatási </a:t>
            </a:r>
            <a:r>
              <a:rPr lang="hu-HU" sz="1800" u="sng" dirty="0" smtClean="0"/>
              <a:t>fejlesztések</a:t>
            </a:r>
            <a:r>
              <a:rPr lang="hu-HU" sz="1800" dirty="0" smtClean="0"/>
              <a:t> </a:t>
            </a:r>
            <a:r>
              <a:rPr lang="hu-HU" sz="1800" dirty="0"/>
              <a:t>- </a:t>
            </a:r>
            <a:r>
              <a:rPr lang="hu-HU" sz="1800" dirty="0" smtClean="0"/>
              <a:t>infokommunikációs eszközellátottság </a:t>
            </a:r>
            <a:r>
              <a:rPr lang="hu-HU" sz="1800" dirty="0"/>
              <a:t>növelése, új oktatási informatikai tartalmak és szolgáltatások </a:t>
            </a:r>
            <a:r>
              <a:rPr lang="hu-HU" sz="1800" dirty="0" smtClean="0"/>
              <a:t>bevezetése. </a:t>
            </a:r>
          </a:p>
          <a:p>
            <a:pPr lvl="0" algn="just"/>
            <a:r>
              <a:rPr lang="hu-HU" sz="1800" u="sng" dirty="0" smtClean="0"/>
              <a:t>Az </a:t>
            </a:r>
            <a:r>
              <a:rPr lang="hu-HU" sz="1800" u="sng" dirty="0"/>
              <a:t>e- felsőoktatási </a:t>
            </a:r>
            <a:r>
              <a:rPr lang="hu-HU" sz="1800" u="sng" dirty="0" smtClean="0"/>
              <a:t>fejlesztések</a:t>
            </a:r>
            <a:r>
              <a:rPr lang="hu-HU" sz="1800" dirty="0" smtClean="0"/>
              <a:t> </a:t>
            </a:r>
            <a:r>
              <a:rPr lang="hu-HU" sz="1800" dirty="0"/>
              <a:t>- tanulói életpálya nyomon </a:t>
            </a:r>
            <a:r>
              <a:rPr lang="hu-HU" sz="1800" dirty="0" smtClean="0"/>
              <a:t>követése, infokommunikációs </a:t>
            </a:r>
            <a:r>
              <a:rPr lang="hu-HU" sz="1800" dirty="0"/>
              <a:t>hozzáférésének növelése, új oktatási informatikai tartalmak és szolgáltatások </a:t>
            </a:r>
            <a:r>
              <a:rPr lang="hu-HU" sz="1800" dirty="0" smtClean="0"/>
              <a:t>bevezetése, számítási kapacitások bővítése.</a:t>
            </a:r>
          </a:p>
          <a:p>
            <a:pPr marL="0" indent="0">
              <a:buNone/>
            </a:pPr>
            <a:endParaRPr lang="hu-HU" sz="18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33977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102061"/>
            <a:ext cx="4176464" cy="1872208"/>
          </a:xfrm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</a:t>
            </a: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Átfogó, nemzeti cél 2014-20-ra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b="1" dirty="0" smtClean="0"/>
              <a:t>Fenntartható</a:t>
            </a:r>
            <a:r>
              <a:rPr lang="hu-HU" sz="2000" dirty="0"/>
              <a:t>, </a:t>
            </a:r>
            <a:r>
              <a:rPr lang="hu-HU" sz="2000" b="1" dirty="0"/>
              <a:t>magas hozzáadott értékű</a:t>
            </a:r>
            <a:r>
              <a:rPr lang="hu-HU" sz="2000" dirty="0"/>
              <a:t> termelésre és a </a:t>
            </a:r>
            <a:r>
              <a:rPr lang="hu-HU" sz="2000" b="1" dirty="0"/>
              <a:t>foglalkoztatás</a:t>
            </a:r>
            <a:r>
              <a:rPr lang="hu-HU" sz="2000" dirty="0"/>
              <a:t> bővítésére épülő </a:t>
            </a:r>
            <a:r>
              <a:rPr lang="hu-HU" sz="2000" b="1" dirty="0"/>
              <a:t>gazdasági </a:t>
            </a:r>
            <a:r>
              <a:rPr lang="hu-HU" sz="2000" b="1" dirty="0" smtClean="0"/>
              <a:t>növekedés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marL="0" indent="0" algn="just">
              <a:buNone/>
            </a:pPr>
            <a:r>
              <a:rPr lang="hu-HU" sz="2000" b="1" dirty="0" smtClean="0"/>
              <a:t>Nemzeti </a:t>
            </a:r>
            <a:r>
              <a:rPr lang="hu-HU" sz="2000" b="1" dirty="0"/>
              <a:t>Reform </a:t>
            </a:r>
            <a:r>
              <a:rPr lang="hu-HU" sz="2000" b="1" dirty="0" smtClean="0"/>
              <a:t>Program</a:t>
            </a:r>
            <a:r>
              <a:rPr lang="hu-HU" sz="2000" dirty="0" smtClean="0"/>
              <a:t> vállalásai:</a:t>
            </a:r>
            <a:endParaRPr lang="hu-HU" sz="2000" b="1" dirty="0"/>
          </a:p>
          <a:p>
            <a:pPr algn="just"/>
            <a:r>
              <a:rPr lang="hu-HU" sz="2000" dirty="0" smtClean="0"/>
              <a:t>GDP </a:t>
            </a:r>
            <a:r>
              <a:rPr lang="hu-HU" sz="2000" dirty="0"/>
              <a:t>1,8</a:t>
            </a:r>
            <a:r>
              <a:rPr lang="hu-HU" sz="2000" dirty="0" smtClean="0"/>
              <a:t>%-a K+F-re,</a:t>
            </a:r>
            <a:endParaRPr lang="hu-HU" sz="2000" dirty="0"/>
          </a:p>
          <a:p>
            <a:pPr algn="just"/>
            <a:r>
              <a:rPr lang="hu-HU" sz="2000" dirty="0" smtClean="0"/>
              <a:t>foglalkoztatottak </a:t>
            </a:r>
            <a:r>
              <a:rPr lang="hu-HU" sz="2000" dirty="0"/>
              <a:t>számának </a:t>
            </a:r>
            <a:r>
              <a:rPr lang="hu-HU" sz="2000" dirty="0" smtClean="0"/>
              <a:t>növelése - 75%-ra,</a:t>
            </a:r>
            <a:endParaRPr lang="hu-HU" sz="2000" dirty="0"/>
          </a:p>
          <a:p>
            <a:pPr algn="just"/>
            <a:r>
              <a:rPr lang="hu-HU" sz="2000" dirty="0" smtClean="0"/>
              <a:t>szegények és korai iskolaelhagyók számának jelentős csökkentése,</a:t>
            </a:r>
          </a:p>
          <a:p>
            <a:pPr algn="just"/>
            <a:r>
              <a:rPr lang="hu-HU" sz="2000" dirty="0" smtClean="0"/>
              <a:t>18</a:t>
            </a:r>
            <a:r>
              <a:rPr lang="hu-HU" sz="2000" dirty="0"/>
              <a:t>%-os teljes energia-megtakarítás, a megújuló energiaforrások arányának 14,65%-ra növelése</a:t>
            </a:r>
            <a:r>
              <a:rPr lang="hu-HU" sz="2000" dirty="0" smtClean="0"/>
              <a:t>.</a:t>
            </a:r>
          </a:p>
          <a:p>
            <a:pPr algn="just"/>
            <a:endParaRPr lang="hu-HU" sz="2000" dirty="0"/>
          </a:p>
          <a:p>
            <a:pPr marL="0" indent="0" algn="just">
              <a:buNone/>
            </a:pPr>
            <a:r>
              <a:rPr lang="hu-HU" sz="2000" b="1" dirty="0" smtClean="0"/>
              <a:t>25 </a:t>
            </a:r>
            <a:r>
              <a:rPr lang="hu-HU" sz="2000" b="1" dirty="0"/>
              <a:t>milliárd euro</a:t>
            </a:r>
            <a:r>
              <a:rPr lang="hu-HU" sz="2000" dirty="0"/>
              <a:t> európai uniós forrás </a:t>
            </a:r>
            <a:r>
              <a:rPr lang="hu-HU" sz="2000" dirty="0" smtClean="0">
                <a:latin typeface="Calibri"/>
                <a:cs typeface="Calibri"/>
              </a:rPr>
              <a:t>→ </a:t>
            </a:r>
            <a:r>
              <a:rPr lang="hu-HU" sz="2000" dirty="0" smtClean="0"/>
              <a:t>felhasználásának </a:t>
            </a:r>
            <a:r>
              <a:rPr lang="hu-HU" sz="2000" dirty="0"/>
              <a:t>irányait a Partnerségi Megállapodás és az Operatív Programok rögzítik. </a:t>
            </a:r>
          </a:p>
          <a:p>
            <a:pPr marL="0" indent="0" algn="just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1191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>
                <a:solidFill>
                  <a:schemeClr val="bg1"/>
                </a:solidFill>
              </a:rPr>
              <a:t>Források EU2020 </a:t>
            </a:r>
            <a:r>
              <a:rPr lang="hu-HU" sz="2800" dirty="0" smtClean="0">
                <a:solidFill>
                  <a:schemeClr val="bg1"/>
                </a:solidFill>
              </a:rPr>
              <a:t>tematikus célkitűzések </a:t>
            </a:r>
            <a:r>
              <a:rPr lang="hu-HU" sz="2800" dirty="0">
                <a:solidFill>
                  <a:schemeClr val="bg1"/>
                </a:solidFill>
              </a:rPr>
              <a:t>szerinti megoszlása</a:t>
            </a:r>
            <a:endParaRPr lang="hu-HU" sz="2800" dirty="0"/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187058"/>
              </p:ext>
            </p:extLst>
          </p:nvPr>
        </p:nvGraphicFramePr>
        <p:xfrm>
          <a:off x="899592" y="1452114"/>
          <a:ext cx="7243817" cy="484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4783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11857"/>
            <a:ext cx="8229600" cy="1143000"/>
          </a:xfrm>
        </p:spPr>
        <p:txBody>
          <a:bodyPr>
            <a:normAutofit/>
          </a:bodyPr>
          <a:lstStyle/>
          <a:p>
            <a:r>
              <a:rPr lang="hu-HU" sz="3000" dirty="0" smtClean="0">
                <a:solidFill>
                  <a:schemeClr val="bg1"/>
                </a:solidFill>
              </a:rPr>
              <a:t>Források operatív </a:t>
            </a:r>
            <a:r>
              <a:rPr lang="hu-HU" sz="3000" dirty="0">
                <a:solidFill>
                  <a:schemeClr val="bg1"/>
                </a:solidFill>
              </a:rPr>
              <a:t>p</a:t>
            </a:r>
            <a:r>
              <a:rPr lang="hu-HU" sz="3000" dirty="0" smtClean="0">
                <a:solidFill>
                  <a:schemeClr val="bg1"/>
                </a:solidFill>
              </a:rPr>
              <a:t>rogramok szerinti allokációja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1427029"/>
              </p:ext>
            </p:extLst>
          </p:nvPr>
        </p:nvGraphicFramePr>
        <p:xfrm>
          <a:off x="1187624" y="1700808"/>
          <a:ext cx="64807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197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1339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O</a:t>
            </a:r>
            <a:r>
              <a:rPr lang="hu-HU" sz="3200" dirty="0" smtClean="0">
                <a:solidFill>
                  <a:schemeClr val="bg1"/>
                </a:solidFill>
              </a:rPr>
              <a:t>peratív programok - K+F+I, IKT változások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672408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/>
              <a:t>K+F+I forráskerete megduplázódik</a:t>
            </a:r>
          </a:p>
          <a:p>
            <a:pPr algn="just"/>
            <a:r>
              <a:rPr lang="hu-HU" sz="2800" dirty="0" err="1" smtClean="0"/>
              <a:t>IKT-ra</a:t>
            </a:r>
            <a:r>
              <a:rPr lang="hu-HU" sz="2800" dirty="0" smtClean="0"/>
              <a:t> jutó források arányai nőnek</a:t>
            </a:r>
          </a:p>
          <a:p>
            <a:pPr lvl="1" algn="just"/>
            <a:r>
              <a:rPr lang="hu-HU" dirty="0" smtClean="0"/>
              <a:t>területi </a:t>
            </a:r>
            <a:r>
              <a:rPr lang="hu-HU" dirty="0"/>
              <a:t>egyenlőtlenségek </a:t>
            </a:r>
            <a:r>
              <a:rPr lang="hu-HU" dirty="0" smtClean="0"/>
              <a:t>megszüntetése</a:t>
            </a:r>
          </a:p>
          <a:p>
            <a:pPr lvl="1" algn="just"/>
            <a:r>
              <a:rPr lang="hu-HU" dirty="0"/>
              <a:t>t</a:t>
            </a:r>
            <a:r>
              <a:rPr lang="hu-HU" dirty="0" smtClean="0"/>
              <a:t>ámogatások gazdasági szereplőknek</a:t>
            </a:r>
          </a:p>
          <a:p>
            <a:pPr lvl="1" algn="just"/>
            <a:endParaRPr lang="hu-HU" dirty="0"/>
          </a:p>
          <a:p>
            <a:pPr marL="457200" lvl="1" indent="0" algn="just">
              <a:buNone/>
            </a:pPr>
            <a:r>
              <a:rPr lang="hu-HU" dirty="0" smtClean="0"/>
              <a:t>A gazdaságszemléleti megközelítés érvényesül minden területen.</a:t>
            </a:r>
          </a:p>
        </p:txBody>
      </p:sp>
    </p:spTree>
    <p:extLst>
      <p:ext uri="{BB962C8B-B14F-4D97-AF65-F5344CB8AC3E}">
        <p14:creationId xmlns:p14="http://schemas.microsoft.com/office/powerpoint/2010/main" xmlns="" val="392820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A </a:t>
            </a:r>
            <a:r>
              <a:rPr lang="hu-HU" sz="4000" dirty="0" smtClean="0">
                <a:solidFill>
                  <a:schemeClr val="bg1"/>
                </a:solidFill>
              </a:rPr>
              <a:t>fejlesztéspolitikai rendszer átalakításának főbb irányai</a:t>
            </a:r>
            <a:r>
              <a:rPr lang="hu-HU" b="1" dirty="0">
                <a:solidFill>
                  <a:schemeClr val="bg1"/>
                </a:solidFill>
              </a:rPr>
              <a:t/>
            </a:r>
            <a:br>
              <a:rPr lang="hu-HU" b="1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596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u-HU" dirty="0"/>
          </a:p>
          <a:p>
            <a:pPr marL="514350" indent="-514350" algn="just">
              <a:buFont typeface="+mj-lt"/>
              <a:buAutoNum type="arabicPeriod"/>
            </a:pPr>
            <a:r>
              <a:rPr lang="hu-HU" dirty="0"/>
              <a:t>Egységes szervezeti </a:t>
            </a:r>
            <a:r>
              <a:rPr lang="hu-HU" dirty="0" smtClean="0"/>
              <a:t>struktúra: decentralizált döntéshozatal - erős központi koordinációval</a:t>
            </a:r>
            <a:endParaRPr lang="hu-HU" dirty="0"/>
          </a:p>
          <a:p>
            <a:pPr marL="514350" indent="-514350" algn="just">
              <a:buFont typeface="+mj-lt"/>
              <a:buAutoNum type="arabicPeriod"/>
            </a:pPr>
            <a:r>
              <a:rPr lang="hu-HU" dirty="0"/>
              <a:t>Költségtakarékos és hatékony működés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dirty="0"/>
              <a:t>Letisztult felelősségi rendszer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dirty="0" smtClean="0"/>
              <a:t>Átláthatóság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pályázók adminisztratív terheinek csökkentése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517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6"/>
          <p:cNvSpPr>
            <a:spLocks noChangeArrowheads="1"/>
          </p:cNvSpPr>
          <p:nvPr/>
        </p:nvSpPr>
        <p:spPr bwMode="auto">
          <a:xfrm>
            <a:off x="107504" y="1412875"/>
            <a:ext cx="2520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hu-HU" sz="2400">
              <a:latin typeface="Calibri" pitchFamily="34" charset="0"/>
            </a:endParaRPr>
          </a:p>
        </p:txBody>
      </p:sp>
      <p:graphicFrame>
        <p:nvGraphicFramePr>
          <p:cNvPr id="6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8212037"/>
              </p:ext>
            </p:extLst>
          </p:nvPr>
        </p:nvGraphicFramePr>
        <p:xfrm>
          <a:off x="293808" y="1600577"/>
          <a:ext cx="3934780" cy="497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zöveg helye 4"/>
          <p:cNvSpPr txBox="1">
            <a:spLocks/>
          </p:cNvSpPr>
          <p:nvPr/>
        </p:nvSpPr>
        <p:spPr bwMode="auto">
          <a:xfrm>
            <a:off x="313879" y="1476375"/>
            <a:ext cx="38989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altLang="hu-HU" sz="2000" b="1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2014. január 1. előtt</a:t>
            </a:r>
            <a:endParaRPr lang="hu-HU" sz="2000" b="1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8" name="Szöveg helye 5"/>
          <p:cNvSpPr txBox="1">
            <a:spLocks/>
          </p:cNvSpPr>
          <p:nvPr/>
        </p:nvSpPr>
        <p:spPr bwMode="auto">
          <a:xfrm>
            <a:off x="4881117" y="1352550"/>
            <a:ext cx="3736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hu-HU" altLang="hu-HU" sz="2400" b="1">
              <a:solidFill>
                <a:srgbClr val="A69765"/>
              </a:solidFill>
              <a:latin typeface="Book Antiqua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altLang="hu-HU" sz="2000" b="1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2014. január 1. után</a:t>
            </a:r>
            <a:endParaRPr lang="hu-HU" sz="2000" b="1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9" name="Háromszög 8"/>
          <p:cNvSpPr/>
          <p:nvPr/>
        </p:nvSpPr>
        <p:spPr>
          <a:xfrm>
            <a:off x="5724823" y="2132857"/>
            <a:ext cx="2873346" cy="3384375"/>
          </a:xfrm>
          <a:prstGeom prst="triangle">
            <a:avLst/>
          </a:prstGeom>
          <a:gradFill rotWithShape="1">
            <a:gsLst>
              <a:gs pos="0">
                <a:srgbClr val="1F497D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1F497D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1F497D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</p:sp>
      <p:grpSp>
        <p:nvGrpSpPr>
          <p:cNvPr id="10" name="Csoportba foglalás 12"/>
          <p:cNvGrpSpPr/>
          <p:nvPr/>
        </p:nvGrpSpPr>
        <p:grpSpPr>
          <a:xfrm>
            <a:off x="6414076" y="1923579"/>
            <a:ext cx="2184093" cy="753419"/>
            <a:chOff x="892521" y="299818"/>
            <a:chExt cx="1672614" cy="570423"/>
          </a:xfrm>
          <a:scene3d>
            <a:camera prst="orthographicFront"/>
            <a:lightRig rig="flat" dir="t"/>
          </a:scene3d>
        </p:grpSpPr>
        <p:sp>
          <p:nvSpPr>
            <p:cNvPr id="11" name="Lekerekített téglalap 10"/>
            <p:cNvSpPr/>
            <p:nvPr/>
          </p:nvSpPr>
          <p:spPr>
            <a:xfrm>
              <a:off x="892521" y="299818"/>
              <a:ext cx="1672614" cy="570422"/>
            </a:xfrm>
            <a:prstGeom prst="round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Lekerekített téglalap 4"/>
            <p:cNvSpPr/>
            <p:nvPr/>
          </p:nvSpPr>
          <p:spPr>
            <a:xfrm>
              <a:off x="892521" y="327665"/>
              <a:ext cx="1533259" cy="542576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400" b="1" dirty="0">
                  <a:latin typeface="+mj-lt"/>
                </a:rPr>
                <a:t>Nemzeti Fejlesztési Kormánybizottság</a:t>
              </a:r>
            </a:p>
          </p:txBody>
        </p:sp>
      </p:grpSp>
      <p:grpSp>
        <p:nvGrpSpPr>
          <p:cNvPr id="13" name="Csoportba foglalás 15"/>
          <p:cNvGrpSpPr/>
          <p:nvPr/>
        </p:nvGrpSpPr>
        <p:grpSpPr>
          <a:xfrm>
            <a:off x="5284848" y="3500012"/>
            <a:ext cx="1712339" cy="913015"/>
            <a:chOff x="37467" y="1823734"/>
            <a:chExt cx="1712339" cy="1062168"/>
          </a:xfrm>
          <a:scene3d>
            <a:camera prst="orthographicFront"/>
            <a:lightRig rig="flat" dir="t"/>
          </a:scene3d>
        </p:grpSpPr>
        <p:sp>
          <p:nvSpPr>
            <p:cNvPr id="14" name="Lekerekített téglalap 13"/>
            <p:cNvSpPr/>
            <p:nvPr/>
          </p:nvSpPr>
          <p:spPr>
            <a:xfrm>
              <a:off x="37467" y="1969233"/>
              <a:ext cx="1712339" cy="767516"/>
            </a:xfrm>
            <a:prstGeom prst="round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Lekerekített téglalap 4"/>
            <p:cNvSpPr/>
            <p:nvPr/>
          </p:nvSpPr>
          <p:spPr>
            <a:xfrm>
              <a:off x="37467" y="1823734"/>
              <a:ext cx="1630215" cy="1062168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400" b="1" dirty="0">
                  <a:latin typeface="+mj-lt"/>
                </a:rPr>
                <a:t>Miniszterelnökség</a:t>
              </a:r>
            </a:p>
          </p:txBody>
        </p:sp>
      </p:grpSp>
      <p:grpSp>
        <p:nvGrpSpPr>
          <p:cNvPr id="16" name="Csoportba foglalás 18"/>
          <p:cNvGrpSpPr/>
          <p:nvPr/>
        </p:nvGrpSpPr>
        <p:grpSpPr>
          <a:xfrm>
            <a:off x="6959720" y="2790473"/>
            <a:ext cx="2037942" cy="681331"/>
            <a:chOff x="1719110" y="1466975"/>
            <a:chExt cx="2037942" cy="681331"/>
          </a:xfrm>
          <a:scene3d>
            <a:camera prst="orthographicFront"/>
            <a:lightRig rig="flat" dir="t"/>
          </a:scene3d>
        </p:grpSpPr>
        <p:sp>
          <p:nvSpPr>
            <p:cNvPr id="17" name="Lekerekített téglalap 16"/>
            <p:cNvSpPr/>
            <p:nvPr/>
          </p:nvSpPr>
          <p:spPr>
            <a:xfrm>
              <a:off x="1719110" y="1483786"/>
              <a:ext cx="2032093" cy="647707"/>
            </a:xfrm>
            <a:prstGeom prst="round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Lekerekített téglalap 4"/>
            <p:cNvSpPr/>
            <p:nvPr/>
          </p:nvSpPr>
          <p:spPr>
            <a:xfrm>
              <a:off x="1788195" y="1466975"/>
              <a:ext cx="1968857" cy="681331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500" b="1" dirty="0">
                  <a:latin typeface="+mj-lt"/>
                </a:rPr>
                <a:t>Fejlesztéspolitikai Koordinációs Bizottság</a:t>
              </a:r>
            </a:p>
          </p:txBody>
        </p:sp>
      </p:grpSp>
      <p:grpSp>
        <p:nvGrpSpPr>
          <p:cNvPr id="19" name="Csoportba foglalás 21"/>
          <p:cNvGrpSpPr/>
          <p:nvPr/>
        </p:nvGrpSpPr>
        <p:grpSpPr>
          <a:xfrm>
            <a:off x="6749343" y="4505672"/>
            <a:ext cx="2120752" cy="864096"/>
            <a:chOff x="1667917" y="2834565"/>
            <a:chExt cx="2120752" cy="864096"/>
          </a:xfrm>
          <a:scene3d>
            <a:camera prst="orthographicFront"/>
            <a:lightRig rig="flat" dir="t"/>
          </a:scene3d>
        </p:grpSpPr>
        <p:sp>
          <p:nvSpPr>
            <p:cNvPr id="20" name="Lekerekített téglalap 19"/>
            <p:cNvSpPr/>
            <p:nvPr/>
          </p:nvSpPr>
          <p:spPr>
            <a:xfrm>
              <a:off x="1947379" y="2910021"/>
              <a:ext cx="1841290" cy="720080"/>
            </a:xfrm>
            <a:prstGeom prst="roundRect">
              <a:avLst/>
            </a:prstGeom>
            <a:solidFill>
              <a:srgbClr val="EEECE1"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1F497D">
                  <a:hueOff val="0"/>
                  <a:satOff val="0"/>
                  <a:lumOff val="0"/>
                  <a:alphaOff val="0"/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190500" extrusionH="12700" prstMaterial="plastic">
              <a:bevelT w="50800" h="50800"/>
            </a:sp3d>
          </p:spPr>
        </p:sp>
        <p:sp>
          <p:nvSpPr>
            <p:cNvPr id="21" name="Lekerekített téglalap 4"/>
            <p:cNvSpPr/>
            <p:nvPr/>
          </p:nvSpPr>
          <p:spPr>
            <a:xfrm>
              <a:off x="1667917" y="2834565"/>
              <a:ext cx="2120751" cy="864096"/>
            </a:xfrm>
            <a:prstGeom prst="rect">
              <a:avLst/>
            </a:prstGeom>
            <a:noFill/>
            <a:ln>
              <a:noFill/>
            </a:ln>
            <a:effectLst/>
            <a:sp3d z="190500"/>
          </p:spPr>
          <p:txBody>
            <a:bodyPr lIns="53340" tIns="53340" rIns="53340" bIns="5334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szakminisztériumok </a:t>
              </a: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1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cs typeface="+mn-cs"/>
                </a:rPr>
                <a:t> irányító hatóságok</a:t>
              </a:r>
            </a:p>
          </p:txBody>
        </p:sp>
      </p:grpSp>
      <p:sp>
        <p:nvSpPr>
          <p:cNvPr id="22" name="Téglalap 5"/>
          <p:cNvSpPr>
            <a:spLocks noChangeArrowheads="1"/>
          </p:cNvSpPr>
          <p:nvPr/>
        </p:nvSpPr>
        <p:spPr bwMode="auto">
          <a:xfrm>
            <a:off x="1115566" y="333375"/>
            <a:ext cx="66941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u-HU" altLang="hu-HU" sz="3200" b="1" dirty="0" smtClean="0">
                <a:solidFill>
                  <a:schemeClr val="bg1"/>
                </a:solidFill>
                <a:latin typeface="Calibri" pitchFamily="34" charset="0"/>
              </a:rPr>
              <a:t>A támogatói </a:t>
            </a:r>
            <a:r>
              <a:rPr lang="hu-HU" altLang="hu-HU" sz="3200" b="1" dirty="0">
                <a:solidFill>
                  <a:schemeClr val="bg1"/>
                </a:solidFill>
                <a:latin typeface="Calibri" pitchFamily="34" charset="0"/>
              </a:rPr>
              <a:t>intézményrendszer felépítése</a:t>
            </a:r>
            <a:endParaRPr lang="hu-H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3923854" y="5084763"/>
            <a:ext cx="30353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8"/>
          <p:cNvSpPr txBox="1">
            <a:spLocks noChangeArrowheads="1"/>
          </p:cNvSpPr>
          <p:nvPr/>
        </p:nvSpPr>
        <p:spPr bwMode="auto">
          <a:xfrm>
            <a:off x="4212779" y="5084763"/>
            <a:ext cx="2376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200" dirty="0">
                <a:latin typeface="Calibri" pitchFamily="34" charset="0"/>
              </a:rPr>
              <a:t>Integrálódnak az </a:t>
            </a:r>
            <a:r>
              <a:rPr lang="hu-HU" sz="1200" dirty="0" err="1">
                <a:latin typeface="Calibri" pitchFamily="34" charset="0"/>
              </a:rPr>
              <a:t>IH-k</a:t>
            </a:r>
            <a:r>
              <a:rPr lang="hu-HU" sz="1200" dirty="0">
                <a:latin typeface="Calibri" pitchFamily="34" charset="0"/>
              </a:rPr>
              <a:t> szervezetébe</a:t>
            </a:r>
          </a:p>
        </p:txBody>
      </p:sp>
    </p:spTree>
    <p:extLst>
      <p:ext uri="{BB962C8B-B14F-4D97-AF65-F5344CB8AC3E}">
        <p14:creationId xmlns:p14="http://schemas.microsoft.com/office/powerpoint/2010/main" xmlns="" val="21225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417638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Miniszterelnökség mint koordináló szervezet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400" b="1" dirty="0" smtClean="0"/>
              <a:t>Feladatok:</a:t>
            </a:r>
            <a:r>
              <a:rPr lang="en-US" sz="2400" dirty="0" smtClean="0"/>
              <a:t> </a:t>
            </a:r>
            <a:endParaRPr lang="hu-HU" sz="2400" dirty="0" smtClean="0"/>
          </a:p>
          <a:p>
            <a:pPr algn="just"/>
            <a:r>
              <a:rPr lang="hu-HU" sz="2400" dirty="0" smtClean="0"/>
              <a:t>forrásfelhasználás tervezése , </a:t>
            </a:r>
            <a:r>
              <a:rPr lang="en-US" sz="2400" dirty="0" smtClean="0"/>
              <a:t>a </a:t>
            </a:r>
            <a:r>
              <a:rPr lang="hu-HU" sz="2400" dirty="0" smtClean="0"/>
              <a:t>programok végrehajtásának koordinálása</a:t>
            </a:r>
            <a:r>
              <a:rPr lang="en-US" sz="2400" dirty="0" smtClean="0"/>
              <a:t>, </a:t>
            </a:r>
            <a:endParaRPr lang="hu-HU" sz="2400" dirty="0" smtClean="0"/>
          </a:p>
          <a:p>
            <a:pPr algn="just"/>
            <a:r>
              <a:rPr lang="hu-HU" sz="2400" dirty="0"/>
              <a:t>j</a:t>
            </a:r>
            <a:r>
              <a:rPr lang="hu-HU" sz="2400" dirty="0" smtClean="0"/>
              <a:t>ogszabályok egységes alkalmazása,</a:t>
            </a:r>
          </a:p>
          <a:p>
            <a:pPr algn="just"/>
            <a:r>
              <a:rPr lang="hu-HU" sz="2400" dirty="0" smtClean="0">
                <a:latin typeface="+mj-lt"/>
              </a:rPr>
              <a:t>végrehajtás:</a:t>
            </a:r>
          </a:p>
          <a:p>
            <a:pPr lvl="1" algn="just"/>
            <a:r>
              <a:rPr lang="hu-HU" sz="2400" dirty="0">
                <a:latin typeface="+mj-lt"/>
              </a:rPr>
              <a:t>i</a:t>
            </a:r>
            <a:r>
              <a:rPr lang="hu-HU" sz="2400" dirty="0" smtClean="0">
                <a:latin typeface="+mj-lt"/>
              </a:rPr>
              <a:t>rányító hatóságok egységes eljárásának megteremtése,</a:t>
            </a:r>
          </a:p>
          <a:p>
            <a:pPr lvl="1" algn="just"/>
            <a:r>
              <a:rPr lang="hu-HU" sz="2400" dirty="0" smtClean="0">
                <a:latin typeface="+mj-lt"/>
              </a:rPr>
              <a:t>programok legeredményesebb végrehajtása.</a:t>
            </a:r>
            <a:endParaRPr lang="hu-HU" sz="2400" dirty="0">
              <a:latin typeface="+mj-lt"/>
            </a:endParaRPr>
          </a:p>
          <a:p>
            <a:pPr marL="0" indent="0">
              <a:buNone/>
            </a:pPr>
            <a:endParaRPr lang="hu-HU" sz="2400" dirty="0" smtClean="0">
              <a:latin typeface="+mj-lt"/>
              <a:cs typeface="Calibri"/>
            </a:endParaRPr>
          </a:p>
          <a:p>
            <a:pPr marL="0" indent="0" algn="just">
              <a:buNone/>
            </a:pPr>
            <a:r>
              <a:rPr lang="hu-HU" sz="2400" dirty="0" smtClean="0">
                <a:latin typeface="+mj-lt"/>
                <a:cs typeface="Calibri"/>
              </a:rPr>
              <a:t>∑ erős központi koordináció és decentralizált intézményrendszer működtetése</a:t>
            </a:r>
            <a:endParaRPr lang="hu-H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47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301006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Az irányító hatóságok szaktárcákhoz történő integrálása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0418" y="1945399"/>
            <a:ext cx="6035563" cy="243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0"/>
          <p:cNvSpPr/>
          <p:nvPr/>
        </p:nvSpPr>
        <p:spPr bwMode="auto">
          <a:xfrm>
            <a:off x="1630418" y="4581129"/>
            <a:ext cx="2117725" cy="254198"/>
          </a:xfrm>
          <a:prstGeom prst="rect">
            <a:avLst/>
          </a:prstGeom>
          <a:solidFill>
            <a:srgbClr val="4066AA"/>
          </a:solidFill>
          <a:ln w="25400" cap="flat" cmpd="sng" algn="ctr">
            <a:solidFill>
              <a:srgbClr val="4066AA"/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r>
              <a:rPr lang="hu-HU" sz="1200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KOR IH </a:t>
            </a:r>
          </a:p>
        </p:txBody>
      </p:sp>
      <p:sp>
        <p:nvSpPr>
          <p:cNvPr id="11" name="Rectangle 40"/>
          <p:cNvSpPr/>
          <p:nvPr/>
        </p:nvSpPr>
        <p:spPr bwMode="auto">
          <a:xfrm>
            <a:off x="1620321" y="5013177"/>
            <a:ext cx="2117725" cy="255662"/>
          </a:xfrm>
          <a:prstGeom prst="rect">
            <a:avLst/>
          </a:prstGeom>
          <a:solidFill>
            <a:srgbClr val="4066AA"/>
          </a:solidFill>
          <a:ln>
            <a:solidFill>
              <a:srgbClr val="406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b="1" dirty="0">
                <a:latin typeface="Arial" pitchFamily="34" charset="0"/>
                <a:cs typeface="Arial" pitchFamily="34" charset="0"/>
              </a:rPr>
              <a:t>VOP IH </a:t>
            </a:r>
          </a:p>
        </p:txBody>
      </p:sp>
      <p:cxnSp>
        <p:nvCxnSpPr>
          <p:cNvPr id="12" name="Egyenes összekötő 11"/>
          <p:cNvCxnSpPr/>
          <p:nvPr/>
        </p:nvCxnSpPr>
        <p:spPr>
          <a:xfrm>
            <a:off x="3748143" y="4689181"/>
            <a:ext cx="2016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5774717" y="4338811"/>
            <a:ext cx="0" cy="343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3738046" y="5157901"/>
            <a:ext cx="2449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6187559" y="4382498"/>
            <a:ext cx="0" cy="775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3707904" y="4221088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3707904" y="3933056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64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1441</TotalTime>
  <Words>869</Words>
  <Application>Microsoft Office PowerPoint</Application>
  <PresentationFormat>Diavetítés a képernyőre (4:3 oldalarány)</PresentationFormat>
  <Paragraphs>173</Paragraphs>
  <Slides>18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Megújuló fejlesztéspolitika  a 2014-2020 időszakban   </vt:lpstr>
      <vt:lpstr>Átfogó, nemzeti cél 2014-20-ra</vt:lpstr>
      <vt:lpstr>3. dia</vt:lpstr>
      <vt:lpstr>Források operatív programok szerinti allokációja</vt:lpstr>
      <vt:lpstr>Operatív programok - K+F+I, IKT változások</vt:lpstr>
      <vt:lpstr>A fejlesztéspolitikai rendszer átalakításának főbb irányai </vt:lpstr>
      <vt:lpstr>7. dia</vt:lpstr>
      <vt:lpstr>A Miniszterelnökség mint koordináló szervezet</vt:lpstr>
      <vt:lpstr>Az irányító hatóságok szaktárcákhoz történő integrálása</vt:lpstr>
      <vt:lpstr>10. dia</vt:lpstr>
      <vt:lpstr>Kontrollhatóságok az új rendszerben</vt:lpstr>
      <vt:lpstr>Új eljárásrend</vt:lpstr>
      <vt:lpstr>Tudásalapú gazdaság - GINOP I.</vt:lpstr>
      <vt:lpstr>Tudásalapú gazdaság - GINOP II., VP</vt:lpstr>
      <vt:lpstr>VEKOP, KÖFOP</vt:lpstr>
      <vt:lpstr>EFOP</vt:lpstr>
      <vt:lpstr>17. dia</vt:lpstr>
      <vt:lpstr>KÖSZÖNÖM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Samodai Imre</cp:lastModifiedBy>
  <cp:revision>133</cp:revision>
  <dcterms:created xsi:type="dcterms:W3CDTF">2014-03-03T11:13:53Z</dcterms:created>
  <dcterms:modified xsi:type="dcterms:W3CDTF">2014-11-05T18:42:04Z</dcterms:modified>
</cp:coreProperties>
</file>